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41"/>
  </p:notesMasterIdLst>
  <p:sldIdLst>
    <p:sldId id="256" r:id="rId2"/>
    <p:sldId id="257" r:id="rId3"/>
    <p:sldId id="348" r:id="rId4"/>
    <p:sldId id="318" r:id="rId5"/>
    <p:sldId id="315" r:id="rId6"/>
    <p:sldId id="333" r:id="rId7"/>
    <p:sldId id="334" r:id="rId8"/>
    <p:sldId id="335" r:id="rId9"/>
    <p:sldId id="336" r:id="rId10"/>
    <p:sldId id="337" r:id="rId11"/>
    <p:sldId id="316" r:id="rId12"/>
    <p:sldId id="338" r:id="rId13"/>
    <p:sldId id="317" r:id="rId14"/>
    <p:sldId id="339" r:id="rId15"/>
    <p:sldId id="340" r:id="rId16"/>
    <p:sldId id="327" r:id="rId17"/>
    <p:sldId id="341" r:id="rId18"/>
    <p:sldId id="342" r:id="rId19"/>
    <p:sldId id="343" r:id="rId20"/>
    <p:sldId id="261" r:id="rId21"/>
    <p:sldId id="258" r:id="rId22"/>
    <p:sldId id="326" r:id="rId23"/>
    <p:sldId id="328" r:id="rId24"/>
    <p:sldId id="329" r:id="rId25"/>
    <p:sldId id="331" r:id="rId26"/>
    <p:sldId id="330" r:id="rId27"/>
    <p:sldId id="332" r:id="rId28"/>
    <p:sldId id="319" r:id="rId29"/>
    <p:sldId id="260" r:id="rId30"/>
    <p:sldId id="320" r:id="rId31"/>
    <p:sldId id="344" r:id="rId32"/>
    <p:sldId id="345" r:id="rId33"/>
    <p:sldId id="264" r:id="rId34"/>
    <p:sldId id="346" r:id="rId35"/>
    <p:sldId id="347" r:id="rId36"/>
    <p:sldId id="314" r:id="rId37"/>
    <p:sldId id="267" r:id="rId38"/>
    <p:sldId id="350" r:id="rId39"/>
    <p:sldId id="349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gyu_Guo@outlook.com" initials="H" lastIdx="2" clrIdx="0">
    <p:extLst>
      <p:ext uri="{19B8F6BF-5375-455C-9EA6-DF929625EA0E}">
        <p15:presenceInfo xmlns:p15="http://schemas.microsoft.com/office/powerpoint/2012/main" userId="22f466551ff425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3205E9-C0E4-4858-AECA-87AFC7E4FA16}">
  <a:tblStyle styleId="{8D3205E9-C0E4-4858-AECA-87AFC7E4FA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1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204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58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146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759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879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880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4466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188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852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8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9587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7418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119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174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862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262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923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73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4" r:id="rId12"/>
    <p:sldLayoutId id="2147483685" r:id="rId13"/>
    <p:sldLayoutId id="214748368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394496" y="1219834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r>
              <a:rPr lang="en-US" altLang="zh-CN" dirty="0"/>
              <a:t>ache Coherence</a:t>
            </a:r>
            <a:br>
              <a:rPr lang="en-US" altLang="zh-CN" dirty="0"/>
            </a:b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28;p38">
            <a:extLst>
              <a:ext uri="{FF2B5EF4-FFF2-40B4-BE49-F238E27FC236}">
                <a16:creationId xmlns:a16="http://schemas.microsoft.com/office/drawing/2014/main" id="{1EBE0B11-5730-210F-3BA7-4B1A302BD149}"/>
              </a:ext>
            </a:extLst>
          </p:cNvPr>
          <p:cNvSpPr txBox="1">
            <a:spLocks/>
          </p:cNvSpPr>
          <p:nvPr/>
        </p:nvSpPr>
        <p:spPr>
          <a:xfrm>
            <a:off x="1663950" y="2105915"/>
            <a:ext cx="6291000" cy="72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6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br>
              <a:rPr lang="en-US" altLang="zh-CN" dirty="0"/>
            </a:br>
            <a:r>
              <a:rPr lang="en-US" altLang="zh-CN" sz="2800" dirty="0"/>
              <a:t>——An introduction and optimization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为什么？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能不能不使用共享内存？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sym typeface="+mn-ea"/>
                <a:hlinkClick r:id="rId3"/>
              </a:rPr>
              <a:t>共享内存是进程间通信最高效的方式</a:t>
            </a:r>
            <a:endParaRPr lang="en-GB" sz="1400">
              <a:highlight>
                <a:srgbClr val="FFFFFF"/>
              </a:highlight>
              <a:uFill>
                <a:noFill/>
              </a:uFill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sym typeface="+mn-ea"/>
              </a:rPr>
              <a:t>同样也是是目前多核架构的主流编程模型</a:t>
            </a:r>
            <a:endParaRPr lang="zh-CN" altLang="en-US"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90" y="1205865"/>
            <a:ext cx="3025775" cy="28352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如何解决缓存一致性问题？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2155" y="1214755"/>
            <a:ext cx="4686300" cy="3007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写传播</a:t>
            </a:r>
            <a:endParaRPr lang="zh-CN" alt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允许写操作传播写人的新值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写无效、写更新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 0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写入时更新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 1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的缓存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事务串行化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确保所有处理器以相同顺序看到两个写操作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060" y="1160780"/>
            <a:ext cx="2921635" cy="27463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如何解决缓存一致性问题？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2155" y="1214755"/>
            <a:ext cx="4686300" cy="3007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写传播</a:t>
            </a:r>
            <a:endParaRPr lang="zh-CN" alt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允许写操作传播写人的新值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写无效、写更新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事务串行化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确保所有处理器以相同顺序看到两个写操作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统一后续读入的值为后写入的值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405" y="1214755"/>
            <a:ext cx="2919730" cy="29089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15" y="1505585"/>
            <a:ext cx="3782060" cy="268986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缓存块的状态：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独占可写（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Modified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）、独占只读（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Exclusive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共享只读（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Shared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）、无效（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Invalid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请求读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960" y="1506220"/>
            <a:ext cx="3698240" cy="25666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210" y="1562100"/>
            <a:ext cx="3763010" cy="258953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请求写（独占、直接变更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请求读、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响应请求写回、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从总线获取、内存也更新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1455420"/>
            <a:ext cx="3744595" cy="26631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请求读、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响应请求传输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从总线取共享块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625" y="1388110"/>
            <a:ext cx="391668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5" y="1481455"/>
            <a:ext cx="3860165" cy="266700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P0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-P0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-P2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请求写发送更新请求、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P2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响应变为无效</a:t>
            </a: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5" y="1481455"/>
            <a:ext cx="3860165" cy="266700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 dirty="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P0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-P0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-P2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</a:t>
            </a:r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读时从内存读、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读时写回内存</a:t>
            </a: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其余时间未从内存读写</a:t>
            </a: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整体框架</a:t>
            </a:r>
            <a:endParaRPr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AA7B8C-A170-DCE8-8300-FDC340BBB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854" y="895830"/>
            <a:ext cx="7704000" cy="4188234"/>
          </a:xfrm>
        </p:spPr>
        <p:txBody>
          <a:bodyPr/>
          <a:lstStyle/>
          <a:p>
            <a:r>
              <a:rPr lang="zh-CN" altLang="en-US" dirty="0"/>
              <a:t>首先介绍什么是</a:t>
            </a:r>
            <a:r>
              <a:rPr lang="en-US" altLang="zh-CN" dirty="0"/>
              <a:t>cache coherence</a:t>
            </a:r>
            <a:r>
              <a:rPr lang="zh-CN" altLang="en-US" dirty="0"/>
              <a:t>，为什么需要</a:t>
            </a:r>
            <a:r>
              <a:rPr lang="en-US" altLang="zh-CN" dirty="0"/>
              <a:t>cache coherence</a:t>
            </a:r>
            <a:r>
              <a:rPr lang="zh-CN" altLang="en-US" dirty="0"/>
              <a:t>（缓存一致性）</a:t>
            </a:r>
            <a:endParaRPr lang="en-US" altLang="zh-CN" dirty="0"/>
          </a:p>
          <a:p>
            <a:pPr lvl="1"/>
            <a:r>
              <a:rPr lang="zh-CN" altLang="en-US" dirty="0"/>
              <a:t>基于 “</a:t>
            </a:r>
            <a:r>
              <a:rPr lang="en-US" altLang="zh-CN" dirty="0"/>
              <a:t>An Evaluation of Directory Schemes for Cache Coherence</a:t>
            </a:r>
            <a:r>
              <a:rPr lang="zh-CN" altLang="en-US" dirty="0"/>
              <a:t>“ 的</a:t>
            </a:r>
            <a:r>
              <a:rPr lang="en-US" altLang="zh-CN" dirty="0"/>
              <a:t>Introduction</a:t>
            </a:r>
          </a:p>
          <a:p>
            <a:endParaRPr lang="en-US" altLang="zh-CN" dirty="0"/>
          </a:p>
          <a:p>
            <a:r>
              <a:rPr lang="zh-CN" altLang="en-US" dirty="0"/>
              <a:t>介绍广播</a:t>
            </a:r>
            <a:r>
              <a:rPr lang="en-US" altLang="zh-CN" dirty="0"/>
              <a:t>/</a:t>
            </a:r>
            <a:r>
              <a:rPr lang="zh-CN" altLang="en-US" dirty="0"/>
              <a:t>侦听式缓存一致性协议。具体介绍</a:t>
            </a:r>
            <a:r>
              <a:rPr lang="en-US" altLang="zh-CN" dirty="0"/>
              <a:t>MESI</a:t>
            </a:r>
            <a:r>
              <a:rPr lang="zh-CN" altLang="en-US" dirty="0"/>
              <a:t>协议。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An Economical Solution to the Cache Coherence Problem</a:t>
            </a:r>
            <a:r>
              <a:rPr lang="zh-CN" altLang="en-US" dirty="0"/>
              <a:t>”的</a:t>
            </a:r>
            <a:r>
              <a:rPr lang="en-US" altLang="zh-CN" dirty="0"/>
              <a:t>part 2</a:t>
            </a:r>
            <a:r>
              <a:rPr lang="zh-CN" altLang="en-US" dirty="0"/>
              <a:t>与“</a:t>
            </a:r>
            <a:r>
              <a:rPr lang="en-US" altLang="zh-CN" dirty="0"/>
              <a:t>An Evaluation of Directory Schemes for Cache Coherence</a:t>
            </a:r>
            <a:r>
              <a:rPr lang="zh-CN" altLang="en-US" dirty="0"/>
              <a:t>“ 的</a:t>
            </a:r>
            <a:r>
              <a:rPr lang="en-US" altLang="zh-CN" dirty="0"/>
              <a:t>part2</a:t>
            </a:r>
          </a:p>
          <a:p>
            <a:endParaRPr lang="en-US" altLang="zh-CN" dirty="0"/>
          </a:p>
          <a:p>
            <a:r>
              <a:rPr lang="zh-CN" altLang="en-US" dirty="0"/>
              <a:t>介绍目录式缓存一致性协议。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 Primer on Memory Consistency and Cache Coherence</a:t>
            </a:r>
            <a:r>
              <a:rPr lang="zh-CN" altLang="en-US" dirty="0"/>
              <a:t>”以及“</a:t>
            </a:r>
            <a:r>
              <a:rPr lang="en-US" altLang="zh-CN" dirty="0"/>
              <a:t>An Economical Solution to the Cache Coherence Problem</a:t>
            </a:r>
            <a:r>
              <a:rPr lang="zh-CN" altLang="en-US" dirty="0"/>
              <a:t>”的</a:t>
            </a:r>
            <a:r>
              <a:rPr lang="en-US" altLang="zh-CN" dirty="0"/>
              <a:t>part2.</a:t>
            </a:r>
          </a:p>
          <a:p>
            <a:r>
              <a:rPr lang="zh-CN" altLang="en-US" dirty="0"/>
              <a:t>分析为何目录式缓存一致性协议相较于广播</a:t>
            </a:r>
            <a:r>
              <a:rPr lang="en-US" altLang="zh-CN" dirty="0"/>
              <a:t>/</a:t>
            </a:r>
            <a:r>
              <a:rPr lang="zh-CN" altLang="en-US" dirty="0"/>
              <a:t>侦听式缓存一致性协议更适合大规模多处理器系统</a:t>
            </a:r>
            <a:endParaRPr lang="en-US" altLang="zh-CN" dirty="0"/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An Evaluation of Directory Schemes for Cache Coherence</a:t>
            </a:r>
            <a:r>
              <a:rPr lang="zh-CN" altLang="en-US" dirty="0"/>
              <a:t>”全篇。</a:t>
            </a:r>
            <a:endParaRPr lang="en-US" altLang="zh-CN" dirty="0"/>
          </a:p>
          <a:p>
            <a:r>
              <a:rPr lang="zh-CN" altLang="en-US" dirty="0"/>
              <a:t>介绍一些针对目录式缓存一致性协议的优化方法</a:t>
            </a:r>
            <a:endParaRPr lang="en-US" altLang="zh-CN" dirty="0"/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An_Adaptive_Cache_Coherence_Protocol_Optimized_for_Producer-Consumer_Sharing</a:t>
            </a:r>
            <a:r>
              <a:rPr lang="zh-CN" altLang="en-US" dirty="0"/>
              <a:t>”与“</a:t>
            </a:r>
            <a:r>
              <a:rPr lang="en-US" altLang="zh-CN" dirty="0"/>
              <a:t>Using </a:t>
            </a:r>
            <a:r>
              <a:rPr lang="en-US" altLang="zh-CN" dirty="0" err="1"/>
              <a:t>Preditcion</a:t>
            </a:r>
            <a:r>
              <a:rPr lang="en-US" altLang="zh-CN" dirty="0"/>
              <a:t> to Accelerate Coherence Protocols</a:t>
            </a:r>
            <a:r>
              <a:rPr lang="zh-CN" altLang="en-US" dirty="0"/>
              <a:t>”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4CB440-11E7-5F45-85B5-04131EC2B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0714" y="2094318"/>
            <a:ext cx="6502572" cy="792900"/>
          </a:xfrm>
        </p:spPr>
        <p:txBody>
          <a:bodyPr/>
          <a:lstStyle/>
          <a:p>
            <a:r>
              <a:rPr lang="en-US" altLang="zh-CN" sz="3600" dirty="0"/>
              <a:t>The basic about </a:t>
            </a:r>
            <a:br>
              <a:rPr lang="en-US" altLang="zh-CN" sz="3600" dirty="0"/>
            </a:br>
            <a:r>
              <a:rPr lang="en-US" altLang="zh-CN" sz="3600" dirty="0"/>
              <a:t>Directory Based Cache Coherence</a:t>
            </a:r>
            <a:br>
              <a:rPr lang="en-US" altLang="zh-CN" sz="3600" dirty="0"/>
            </a:br>
            <a:r>
              <a:rPr lang="en-US" altLang="zh-CN" sz="3600" dirty="0"/>
              <a:t>and performance evaluation</a:t>
            </a:r>
            <a:endParaRPr lang="zh-CN" altLang="en-US" sz="3600" dirty="0"/>
          </a:p>
        </p:txBody>
      </p:sp>
      <p:sp>
        <p:nvSpPr>
          <p:cNvPr id="2" name="Google Shape;2170;p41">
            <a:extLst>
              <a:ext uri="{FF2B5EF4-FFF2-40B4-BE49-F238E27FC236}">
                <a16:creationId xmlns:a16="http://schemas.microsoft.com/office/drawing/2014/main" id="{DFE6D34B-CABB-E482-046E-A89B6B6071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67061" y="3310566"/>
            <a:ext cx="809878" cy="44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ghy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目录</a:t>
            </a:r>
            <a:endParaRPr dirty="0"/>
          </a:p>
        </p:txBody>
      </p:sp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545766" y="1546695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516801" y="3444343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1543691" y="2494115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1423123" y="161199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1419488" y="255941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2510583" y="1770800"/>
            <a:ext cx="5326171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为什么需要目录式缓存一致性协议？广播</a:t>
            </a:r>
            <a:r>
              <a:rPr lang="en-US" altLang="zh-CN" dirty="0"/>
              <a:t>/</a:t>
            </a:r>
            <a:r>
              <a:rPr lang="zh-CN" altLang="en-US" dirty="0"/>
              <a:t>侦听式协议的缺点与目录式协议对其的改进。</a:t>
            </a:r>
            <a:endParaRPr dirty="0"/>
          </a:p>
        </p:txBody>
      </p:sp>
      <p:sp>
        <p:nvSpPr>
          <p:cNvPr id="32" name="Google Shape;2160;p40">
            <a:extLst>
              <a:ext uri="{FF2B5EF4-FFF2-40B4-BE49-F238E27FC236}">
                <a16:creationId xmlns:a16="http://schemas.microsoft.com/office/drawing/2014/main" id="{232719A9-5A1B-D2B7-97F9-37FECCFEC762}"/>
              </a:ext>
            </a:extLst>
          </p:cNvPr>
          <p:cNvSpPr txBox="1">
            <a:spLocks/>
          </p:cNvSpPr>
          <p:nvPr/>
        </p:nvSpPr>
        <p:spPr>
          <a:xfrm>
            <a:off x="2510068" y="2747049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从一个例子了解目录式协议：基于</a:t>
            </a:r>
            <a:r>
              <a:rPr lang="en-US" altLang="zh-CN" dirty="0"/>
              <a:t>MESI</a:t>
            </a:r>
            <a:r>
              <a:rPr lang="zh-CN" altLang="en-US" dirty="0"/>
              <a:t>协议的分布式共享存储系统中的目录式缓存一致性协议方案。</a:t>
            </a:r>
          </a:p>
        </p:txBody>
      </p:sp>
      <p:sp>
        <p:nvSpPr>
          <p:cNvPr id="33" name="Google Shape;2153;p40">
            <a:extLst>
              <a:ext uri="{FF2B5EF4-FFF2-40B4-BE49-F238E27FC236}">
                <a16:creationId xmlns:a16="http://schemas.microsoft.com/office/drawing/2014/main" id="{488945D5-9DD4-2D3D-444E-C24E224B8237}"/>
              </a:ext>
            </a:extLst>
          </p:cNvPr>
          <p:cNvSpPr txBox="1">
            <a:spLocks/>
          </p:cNvSpPr>
          <p:nvPr/>
        </p:nvSpPr>
        <p:spPr>
          <a:xfrm>
            <a:off x="1419488" y="3531785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4" name="Google Shape;2160;p40">
            <a:extLst>
              <a:ext uri="{FF2B5EF4-FFF2-40B4-BE49-F238E27FC236}">
                <a16:creationId xmlns:a16="http://schemas.microsoft.com/office/drawing/2014/main" id="{4E9ACAF2-9A4B-C22A-2875-61DAD2632845}"/>
              </a:ext>
            </a:extLst>
          </p:cNvPr>
          <p:cNvSpPr txBox="1">
            <a:spLocks/>
          </p:cNvSpPr>
          <p:nvPr/>
        </p:nvSpPr>
        <p:spPr>
          <a:xfrm>
            <a:off x="2553601" y="3531785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对目录式协议与广播</a:t>
            </a:r>
            <a:r>
              <a:rPr lang="en-US" altLang="zh-CN" dirty="0"/>
              <a:t>/</a:t>
            </a:r>
            <a:r>
              <a:rPr lang="zh-CN" altLang="en-US" dirty="0"/>
              <a:t>侦听协议性能的量化比较。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侦听协议在大规模多处理器系统上遇到的问题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Google Shape;3492;p72">
            <a:extLst>
              <a:ext uri="{FF2B5EF4-FFF2-40B4-BE49-F238E27FC236}">
                <a16:creationId xmlns:a16="http://schemas.microsoft.com/office/drawing/2014/main" id="{DDA8FBD7-D73F-CF5A-1C2F-64D199B2DC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1641" y="1147685"/>
            <a:ext cx="5330952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总线由于物理约束而难以扩展支持大规模多处理器系统 </a:t>
            </a:r>
            <a:r>
              <a:rPr lang="en-US" altLang="zh-CN" sz="1100" dirty="0"/>
              <a:t>[2]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一致性操作之间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一致性操作与外存访问竞争总线带宽 </a:t>
            </a:r>
            <a:r>
              <a:rPr lang="en-US" altLang="zh-CN" dirty="0"/>
              <a:t>[1]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一致性控制器与处理器竞争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访问带宽 </a:t>
            </a:r>
            <a:r>
              <a:rPr lang="en-US" altLang="zh-CN" dirty="0"/>
              <a:t>[1]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7FA478C8-1E98-1D46-DEA0-CF1D2C94B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0408" y="1727845"/>
            <a:ext cx="3251951" cy="20730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10387CA-25EC-2063-1970-71D29995E960}"/>
              </a:ext>
            </a:extLst>
          </p:cNvPr>
          <p:cNvSpPr txBox="1"/>
          <p:nvPr/>
        </p:nvSpPr>
        <p:spPr>
          <a:xfrm>
            <a:off x="1572768" y="4381025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[1] Anant Agarwal,(1988) </a:t>
            </a:r>
            <a:r>
              <a:rPr lang="en-US" altLang="zh-CN" sz="1100" i="1" dirty="0"/>
              <a:t>An Evaluation of Directory Schemes for Cache Coherence </a:t>
            </a:r>
            <a:endParaRPr lang="zh-CN" altLang="en-US" sz="1100" i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BC7288-F8C0-DE6F-7F05-B93EE73E8D4A}"/>
              </a:ext>
            </a:extLst>
          </p:cNvPr>
          <p:cNvSpPr txBox="1"/>
          <p:nvPr/>
        </p:nvSpPr>
        <p:spPr>
          <a:xfrm>
            <a:off x="1572768" y="4577885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[2] Yan </a:t>
            </a:r>
            <a:r>
              <a:rPr lang="en-US" altLang="zh-CN" sz="1100" dirty="0" err="1"/>
              <a:t>Solihin</a:t>
            </a:r>
            <a:r>
              <a:rPr lang="en-US" altLang="zh-CN" sz="1100" dirty="0"/>
              <a:t>(2018) </a:t>
            </a:r>
            <a:r>
              <a:rPr lang="en-US" altLang="zh-CN" sz="1100" i="1" dirty="0"/>
              <a:t>Fundamentals of Parallel Multicore Architecture</a:t>
            </a:r>
            <a:endParaRPr lang="zh-CN" altLang="en-US" sz="1100" i="1" dirty="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EADC9F7B-95EA-6486-B2E0-368C1DF80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013" y="2500702"/>
            <a:ext cx="1300163" cy="13001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CF80F2-18FF-BEB9-45CC-CF8CE8B41830}"/>
              </a:ext>
            </a:extLst>
          </p:cNvPr>
          <p:cNvSpPr txBox="1"/>
          <p:nvPr/>
        </p:nvSpPr>
        <p:spPr>
          <a:xfrm>
            <a:off x="572129" y="3820930"/>
            <a:ext cx="2665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Interconnect network</a:t>
            </a:r>
            <a:endParaRPr lang="zh-CN" altLang="en-US" dirty="0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560FF209-4AF4-EB6B-25E9-B9AA1BCCB2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4926" y="2571750"/>
            <a:ext cx="1838574" cy="132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9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231397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目录式一致性协议</a:t>
            </a:r>
            <a:r>
              <a:rPr lang="en-US" altLang="zh-CN" sz="1100" dirty="0">
                <a:solidFill>
                  <a:srgbClr val="202122"/>
                </a:solidFill>
                <a:latin typeface="Arial" panose="020B0604020202020204" pitchFamily="34" charset="0"/>
              </a:rPr>
              <a:t>[3]</a:t>
            </a:r>
            <a:r>
              <a:rPr lang="en-US" altLang="zh-CN" sz="20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Google Shape;3492;p72">
            <a:extLst>
              <a:ext uri="{FF2B5EF4-FFF2-40B4-BE49-F238E27FC236}">
                <a16:creationId xmlns:a16="http://schemas.microsoft.com/office/drawing/2014/main" id="{781F75A0-982F-EC37-72C9-C2660DD36B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9224" y="2461240"/>
            <a:ext cx="3854196" cy="1660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物理地址以某一粒度跨内存交叉编址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数据块的物理地址映射到的内存称为该数据块的根节点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DSM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可以降低处理器与目录的通信流量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Google Shape;3492;p72">
            <a:extLst>
              <a:ext uri="{FF2B5EF4-FFF2-40B4-BE49-F238E27FC236}">
                <a16:creationId xmlns:a16="http://schemas.microsoft.com/office/drawing/2014/main" id="{4C86D569-948B-3B2E-2BD8-557BE4E09060}"/>
              </a:ext>
            </a:extLst>
          </p:cNvPr>
          <p:cNvSpPr txBox="1">
            <a:spLocks/>
          </p:cNvSpPr>
          <p:nvPr/>
        </p:nvSpPr>
        <p:spPr>
          <a:xfrm>
            <a:off x="734854" y="779585"/>
            <a:ext cx="7938230" cy="63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1750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对某一数据块，目录结构中保存哪个缓存拥有该数据块副本，以及缓存中该数据块状态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对某数据块进行一致性操作时检索目录，只向拥有该数据块的缓存发送请求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基本假设：在充分调优的程序中，数据共享大多数只发生在只读数据，读写数据块很少共享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问题：目录存在哪里？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	DSM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解决方案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[1][2]</a:t>
            </a:r>
          </a:p>
        </p:txBody>
      </p:sp>
      <p:sp>
        <p:nvSpPr>
          <p:cNvPr id="6" name="Google Shape;3490;p72">
            <a:extLst>
              <a:ext uri="{FF2B5EF4-FFF2-40B4-BE49-F238E27FC236}">
                <a16:creationId xmlns:a16="http://schemas.microsoft.com/office/drawing/2014/main" id="{E6309299-107A-B085-9FBE-2E5E93DC1966}"/>
              </a:ext>
            </a:extLst>
          </p:cNvPr>
          <p:cNvSpPr txBox="1">
            <a:spLocks/>
          </p:cNvSpPr>
          <p:nvPr/>
        </p:nvSpPr>
        <p:spPr>
          <a:xfrm>
            <a:off x="4955580" y="4031878"/>
            <a:ext cx="3279100" cy="36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分布式共享存储系统架构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(DSM) </a:t>
            </a:r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</a:rPr>
              <a:t>[1][2]</a:t>
            </a:r>
            <a:endParaRPr lang="zh-CN" altLang="en-GB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230B10-179C-3D43-DC63-6581E669E542}"/>
              </a:ext>
            </a:extLst>
          </p:cNvPr>
          <p:cNvSpPr txBox="1"/>
          <p:nvPr/>
        </p:nvSpPr>
        <p:spPr>
          <a:xfrm>
            <a:off x="1411224" y="4381235"/>
            <a:ext cx="6866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[1] Sorin, Daniel J …(2011). </a:t>
            </a:r>
            <a:r>
              <a:rPr lang="en-US" altLang="zh-CN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Primer on Memory Consistency and Cache Coherence</a:t>
            </a:r>
            <a:r>
              <a:rPr lang="en-US" altLang="zh-CN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endParaRPr lang="zh-CN" altLang="en-US" sz="11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E926C9-F591-4A56-28AC-DFD3CF3FABAD}"/>
              </a:ext>
            </a:extLst>
          </p:cNvPr>
          <p:cNvSpPr txBox="1"/>
          <p:nvPr/>
        </p:nvSpPr>
        <p:spPr>
          <a:xfrm>
            <a:off x="1411224" y="4555512"/>
            <a:ext cx="6019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[2] Yan </a:t>
            </a:r>
            <a:r>
              <a:rPr lang="en-US" altLang="zh-CN" sz="1100" dirty="0" err="1"/>
              <a:t>Solihin</a:t>
            </a:r>
            <a:r>
              <a:rPr lang="en-US" altLang="zh-CN" sz="1100" dirty="0"/>
              <a:t>(2018) </a:t>
            </a:r>
            <a:r>
              <a:rPr lang="en-US" altLang="zh-CN" sz="1100" i="1" dirty="0"/>
              <a:t>Fundamentals of Parallel Multicore Architecture</a:t>
            </a:r>
            <a:endParaRPr lang="zh-CN" altLang="en-US" sz="1100" i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1AA2FB-8486-AFD8-E945-CB9DAF2FAA1C}"/>
              </a:ext>
            </a:extLst>
          </p:cNvPr>
          <p:cNvSpPr txBox="1"/>
          <p:nvPr/>
        </p:nvSpPr>
        <p:spPr>
          <a:xfrm>
            <a:off x="1411224" y="4744323"/>
            <a:ext cx="612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202122"/>
                </a:solidFill>
                <a:latin typeface="Arial" panose="020B0604020202020204" pitchFamily="34" charset="0"/>
              </a:rPr>
              <a:t>[3] James Archibald…  </a:t>
            </a:r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An Economical Solution to the Cache Coherence Problem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9F800158-D68C-8952-082F-DFB273D16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3591" y="1970532"/>
            <a:ext cx="3881908" cy="206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9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848AFF7-41F2-46AD-5F7F-D944A6CEDA00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3079519" y="182879"/>
            <a:ext cx="2984962" cy="278741"/>
          </a:xfrm>
        </p:spPr>
        <p:txBody>
          <a:bodyPr/>
          <a:lstStyle/>
          <a:p>
            <a:r>
              <a:rPr lang="zh-CN" altLang="en-US" sz="1800" dirty="0"/>
              <a:t>读实例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BF47F147-04D8-31D1-42E6-F5AB0F3DE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093" y="283736"/>
            <a:ext cx="7658688" cy="467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33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848AFF7-41F2-46AD-5F7F-D944A6CEDA00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3079519" y="182879"/>
            <a:ext cx="2984962" cy="278741"/>
          </a:xfrm>
        </p:spPr>
        <p:txBody>
          <a:bodyPr/>
          <a:lstStyle/>
          <a:p>
            <a:r>
              <a:rPr lang="zh-CN" altLang="en-US" sz="1800" dirty="0"/>
              <a:t>写实例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F3202E28-7222-C4FE-36D4-46B51C6F8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6518" y="496534"/>
            <a:ext cx="6770963" cy="436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75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协议的分布式共享存储系统中的目录式缓存一致性方案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1609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2000" dirty="0"/>
              <a:t>对目录式协议与广播</a:t>
            </a:r>
            <a:r>
              <a:rPr lang="en-US" altLang="zh-CN" sz="2000" dirty="0"/>
              <a:t>/</a:t>
            </a:r>
            <a:r>
              <a:rPr lang="zh-CN" altLang="en-US" sz="2000" dirty="0"/>
              <a:t>侦听协议性能的量化比较</a:t>
            </a:r>
            <a:r>
              <a:rPr lang="en-US" altLang="zh-CN" sz="2000" dirty="0"/>
              <a:t>[1]</a:t>
            </a:r>
            <a:endParaRPr lang="zh-CN" altLang="en-US" sz="2000" dirty="0"/>
          </a:p>
        </p:txBody>
      </p:sp>
      <p:sp>
        <p:nvSpPr>
          <p:cNvPr id="2" name="Google Shape;3492;p72">
            <a:extLst>
              <a:ext uri="{FF2B5EF4-FFF2-40B4-BE49-F238E27FC236}">
                <a16:creationId xmlns:a16="http://schemas.microsoft.com/office/drawing/2014/main" id="{0C9D1DA8-C64A-75B9-E910-39F6C19B6A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8864" y="1147872"/>
            <a:ext cx="4654296" cy="1860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评估方法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选取两种典型的目录式协议与广播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侦听协议方案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使用真实多核处理器运行程序时的访存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trace</a:t>
            </a:r>
          </a:p>
          <a:p>
            <a:pPr lvl="1" indent="-330200" algn="l">
              <a:buSzPts val="1600"/>
              <a:buChar char="●"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对每一种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操作赋予时钟周期权值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对每一种缓存一致性方案计算总共花费的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操作个数与总时钟周期数，求平均一次数据移动操作花费的时钟周期数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467FBC-3C6E-C081-7CA7-0A977D8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509" y="1812886"/>
            <a:ext cx="2933851" cy="15177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B0AC36-6F90-DF1D-9E0A-C34150D82608}"/>
              </a:ext>
            </a:extLst>
          </p:cNvPr>
          <p:cNvSpPr txBox="1"/>
          <p:nvPr/>
        </p:nvSpPr>
        <p:spPr>
          <a:xfrm>
            <a:off x="1572768" y="4770475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[1] Anant Agarwal,(1988) </a:t>
            </a:r>
            <a:r>
              <a:rPr lang="en-US" altLang="zh-CN" sz="1100" i="1" dirty="0"/>
              <a:t>An Evaluation of Directory Schemes for Cache Coherence </a:t>
            </a:r>
            <a:endParaRPr lang="zh-CN" alt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458501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4CB440-11E7-5F45-85B5-04131EC2B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0714" y="2329097"/>
            <a:ext cx="6502572" cy="792900"/>
          </a:xfrm>
        </p:spPr>
        <p:txBody>
          <a:bodyPr/>
          <a:lstStyle/>
          <a:p>
            <a:r>
              <a:rPr lang="en-US" altLang="zh-CN" sz="3600" dirty="0"/>
              <a:t>The optimization about </a:t>
            </a:r>
            <a:br>
              <a:rPr lang="en-US" altLang="zh-CN" sz="3600" dirty="0"/>
            </a:br>
            <a:r>
              <a:rPr lang="en-US" altLang="zh-CN" sz="3600" dirty="0"/>
              <a:t>Directory Based Cache Coherence</a:t>
            </a:r>
            <a:br>
              <a:rPr lang="en-US" altLang="zh-CN" sz="3600" dirty="0"/>
            </a:br>
            <a:endParaRPr lang="zh-CN" altLang="en-US" sz="3600" dirty="0"/>
          </a:p>
        </p:txBody>
      </p:sp>
      <p:sp>
        <p:nvSpPr>
          <p:cNvPr id="2" name="Google Shape;2170;p41">
            <a:extLst>
              <a:ext uri="{FF2B5EF4-FFF2-40B4-BE49-F238E27FC236}">
                <a16:creationId xmlns:a16="http://schemas.microsoft.com/office/drawing/2014/main" id="{DFE6D34B-CABB-E482-046E-A89B6B6071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67061" y="3310566"/>
            <a:ext cx="809878" cy="44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wzm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3509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520820" y="219941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solidFill>
                  <a:schemeClr val="bg2"/>
                </a:solidFill>
                <a:latin typeface="Open Sans" charset="0"/>
                <a:sym typeface="+mn-ea"/>
              </a:rPr>
              <a:t>共享模式下</a:t>
            </a:r>
            <a:r>
              <a:rPr lang="en-US" altLang="zh-CN" sz="2000" dirty="0">
                <a:solidFill>
                  <a:schemeClr val="bg2"/>
                </a:solidFill>
                <a:latin typeface="Open Sans" charset="0"/>
                <a:sym typeface="+mn-ea"/>
              </a:rPr>
              <a:t>Coherence Message</a:t>
            </a:r>
            <a:r>
              <a:rPr lang="zh-CN" altLang="en-US" sz="2000" dirty="0">
                <a:solidFill>
                  <a:schemeClr val="bg2"/>
                </a:solidFill>
                <a:latin typeface="Open Sans" charset="0"/>
                <a:sym typeface="+mn-ea"/>
              </a:rPr>
              <a:t>的规律性</a:t>
            </a:r>
            <a:endParaRPr lang="en-GB" sz="2000" dirty="0">
              <a:solidFill>
                <a:schemeClr val="dk2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B49C9E-2926-4C3D-C679-6F60E635F428}"/>
              </a:ext>
            </a:extLst>
          </p:cNvPr>
          <p:cNvSpPr/>
          <p:nvPr/>
        </p:nvSpPr>
        <p:spPr>
          <a:xfrm>
            <a:off x="4101394" y="4260430"/>
            <a:ext cx="25838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Cosmos</a:t>
            </a:r>
            <a:r>
              <a:rPr lang="zh-CN" altLang="en-US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2DEDF76-991D-2387-1D93-C296921F23E9}"/>
              </a:ext>
            </a:extLst>
          </p:cNvPr>
          <p:cNvSpPr txBox="1"/>
          <p:nvPr/>
        </p:nvSpPr>
        <p:spPr>
          <a:xfrm>
            <a:off x="404168" y="890074"/>
            <a:ext cx="273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生产者</a:t>
            </a:r>
            <a:r>
              <a:rPr lang="en-US" altLang="zh-CN" sz="1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消费者模式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72E4AC6-6BEC-CAF3-21BA-5668F4FDEB5E}"/>
              </a:ext>
            </a:extLst>
          </p:cNvPr>
          <p:cNvSpPr txBox="1"/>
          <p:nvPr/>
        </p:nvSpPr>
        <p:spPr>
          <a:xfrm>
            <a:off x="520820" y="1400354"/>
            <a:ext cx="2618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对于目录而言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其所接收的一致性消息具有规律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zh-CN" alt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A5133185-EBAD-278A-0976-0BE8486E5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7" y="2148183"/>
            <a:ext cx="3781480" cy="265125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D5FF9B1-66FF-E54E-A026-6CDA3ECD0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865" y="960896"/>
            <a:ext cx="3347745" cy="1295531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A591E7FE-D0E9-D30F-BC32-D0B23975ADF2}"/>
              </a:ext>
            </a:extLst>
          </p:cNvPr>
          <p:cNvSpPr txBox="1"/>
          <p:nvPr/>
        </p:nvSpPr>
        <p:spPr>
          <a:xfrm>
            <a:off x="4043337" y="797741"/>
            <a:ext cx="2618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对于生产者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349EBCE-2B6D-361F-E6F5-A91AC601E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645" y="2324896"/>
            <a:ext cx="3347745" cy="1105134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D8C84D38-7D92-59FF-F591-AF4943965C7D}"/>
              </a:ext>
            </a:extLst>
          </p:cNvPr>
          <p:cNvSpPr txBox="1"/>
          <p:nvPr/>
        </p:nvSpPr>
        <p:spPr>
          <a:xfrm>
            <a:off x="4101394" y="2047897"/>
            <a:ext cx="2618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对于消费者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77D238E-1AA7-790A-639F-E8AB82A0463B}"/>
              </a:ext>
            </a:extLst>
          </p:cNvPr>
          <p:cNvSpPr txBox="1"/>
          <p:nvPr/>
        </p:nvSpPr>
        <p:spPr>
          <a:xfrm>
            <a:off x="4068473" y="3430030"/>
            <a:ext cx="41873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2"/>
                </a:solidFill>
              </a:rPr>
              <a:t>能否利用特定共享模式的消息规律来进行预测 </a:t>
            </a:r>
            <a:r>
              <a:rPr lang="en-US" altLang="zh-CN" dirty="0">
                <a:solidFill>
                  <a:schemeClr val="bg2"/>
                </a:solidFill>
              </a:rPr>
              <a:t>?</a:t>
            </a:r>
          </a:p>
          <a:p>
            <a:endParaRPr lang="en-US" altLang="zh-CN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2"/>
                </a:solidFill>
              </a:rPr>
              <a:t>如何设计出具有高适应性的预测器？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目录</a:t>
            </a:r>
            <a:endParaRPr dirty="0"/>
          </a:p>
        </p:txBody>
      </p:sp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078406" y="1529460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053076" y="3444343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1079966" y="249075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955763" y="1594763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955763" y="255606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2043223" y="1631966"/>
            <a:ext cx="6628337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什么是缓存一致性？如何使用广播</a:t>
            </a:r>
            <a:r>
              <a:rPr lang="en-US" altLang="zh-CN" dirty="0"/>
              <a:t>/</a:t>
            </a:r>
            <a:r>
              <a:rPr lang="zh-CN" altLang="en-US" dirty="0"/>
              <a:t>侦听协议维护缓存一致性？</a:t>
            </a:r>
            <a:r>
              <a:rPr lang="en-US" altLang="zh-CN" dirty="0"/>
              <a:t>-- </a:t>
            </a:r>
            <a:r>
              <a:rPr lang="en-US" altLang="zh-CN" dirty="0" err="1"/>
              <a:t>hzy</a:t>
            </a:r>
            <a:endParaRPr dirty="0"/>
          </a:p>
        </p:txBody>
      </p:sp>
      <p:sp>
        <p:nvSpPr>
          <p:cNvPr id="32" name="Google Shape;2160;p40">
            <a:extLst>
              <a:ext uri="{FF2B5EF4-FFF2-40B4-BE49-F238E27FC236}">
                <a16:creationId xmlns:a16="http://schemas.microsoft.com/office/drawing/2014/main" id="{232719A9-5A1B-D2B7-97F9-37FECCFEC762}"/>
              </a:ext>
            </a:extLst>
          </p:cNvPr>
          <p:cNvSpPr txBox="1">
            <a:spLocks/>
          </p:cNvSpPr>
          <p:nvPr/>
        </p:nvSpPr>
        <p:spPr>
          <a:xfrm>
            <a:off x="2043223" y="2713849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如何用目录式协议维护缓存一致性？为何目录式比广播侦听式更适合大规模处理器系统？</a:t>
            </a:r>
            <a:r>
              <a:rPr lang="en-US" altLang="zh-CN" dirty="0"/>
              <a:t>-- </a:t>
            </a:r>
            <a:r>
              <a:rPr lang="en-US" altLang="zh-CN" dirty="0" err="1"/>
              <a:t>ghy</a:t>
            </a:r>
            <a:endParaRPr lang="zh-CN" altLang="en-US" dirty="0"/>
          </a:p>
        </p:txBody>
      </p:sp>
      <p:sp>
        <p:nvSpPr>
          <p:cNvPr id="33" name="Google Shape;2153;p40">
            <a:extLst>
              <a:ext uri="{FF2B5EF4-FFF2-40B4-BE49-F238E27FC236}">
                <a16:creationId xmlns:a16="http://schemas.microsoft.com/office/drawing/2014/main" id="{488945D5-9DD4-2D3D-444E-C24E224B8237}"/>
              </a:ext>
            </a:extLst>
          </p:cNvPr>
          <p:cNvSpPr txBox="1">
            <a:spLocks/>
          </p:cNvSpPr>
          <p:nvPr/>
        </p:nvSpPr>
        <p:spPr>
          <a:xfrm>
            <a:off x="955763" y="3531785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4" name="Google Shape;2160;p40">
            <a:extLst>
              <a:ext uri="{FF2B5EF4-FFF2-40B4-BE49-F238E27FC236}">
                <a16:creationId xmlns:a16="http://schemas.microsoft.com/office/drawing/2014/main" id="{4E9ACAF2-9A4B-C22A-2875-61DAD2632845}"/>
              </a:ext>
            </a:extLst>
          </p:cNvPr>
          <p:cNvSpPr txBox="1">
            <a:spLocks/>
          </p:cNvSpPr>
          <p:nvPr/>
        </p:nvSpPr>
        <p:spPr>
          <a:xfrm>
            <a:off x="2043223" y="3595685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一种提升目录式协议性能的方法。 </a:t>
            </a:r>
            <a:r>
              <a:rPr lang="en-US" altLang="zh-CN" dirty="0"/>
              <a:t>-- </a:t>
            </a:r>
            <a:r>
              <a:rPr lang="en-US" altLang="zh-CN" dirty="0" err="1"/>
              <a:t>wzm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1004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179246" y="1451057"/>
            <a:ext cx="8086674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 dirty="0">
                <a:solidFill>
                  <a:schemeClr val="bg2"/>
                </a:solidFill>
                <a:uFillTx/>
                <a:latin typeface="Overpass Black"/>
                <a:sym typeface="+mn-ea"/>
              </a:rPr>
              <a:t>			Cosmos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>
                <a:solidFill>
                  <a:schemeClr val="bg2"/>
                </a:solidFill>
                <a:uFillTx/>
                <a:latin typeface="Overpass Black"/>
                <a:sym typeface="+mn-ea"/>
              </a:rPr>
              <a:t> -</a:t>
            </a:r>
            <a:r>
              <a:rPr lang="en-US" altLang="en-GB" sz="4000">
                <a:solidFill>
                  <a:schemeClr val="bg2"/>
                </a:solidFill>
                <a:latin typeface="Overpass Black"/>
                <a:sym typeface="+mn-ea"/>
              </a:rPr>
              <a:t>- a</a:t>
            </a:r>
            <a:r>
              <a:rPr lang="zh-CN" altLang="en-US" sz="4000" dirty="0">
                <a:solidFill>
                  <a:schemeClr val="bg2"/>
                </a:solidFill>
                <a:latin typeface="Overpass Black"/>
                <a:sym typeface="+mn-ea"/>
              </a:rPr>
              <a:t> </a:t>
            </a:r>
            <a:r>
              <a:rPr lang="en-US" altLang="zh-CN" sz="4000" dirty="0">
                <a:solidFill>
                  <a:schemeClr val="bg2"/>
                </a:solidFill>
                <a:uFillTx/>
                <a:latin typeface="Overpass Black"/>
                <a:sym typeface="+mn-ea"/>
              </a:rPr>
              <a:t>coherence message predictor</a:t>
            </a:r>
            <a:endParaRPr lang="en-GB" sz="4000" dirty="0">
              <a:latin typeface="Overpass Black"/>
            </a:endParaRPr>
          </a:p>
        </p:txBody>
      </p:sp>
    </p:spTree>
    <p:extLst>
      <p:ext uri="{BB962C8B-B14F-4D97-AF65-F5344CB8AC3E}">
        <p14:creationId xmlns:p14="http://schemas.microsoft.com/office/powerpoint/2010/main" val="26276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500491" y="81321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Basic Structure of Cosmos</a:t>
            </a:r>
            <a:endParaRPr lang="en-GB" sz="2000" dirty="0">
              <a:solidFill>
                <a:schemeClr val="dk2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33E4EA61-63F9-C8E3-7774-FC907BEC9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" y="2751500"/>
            <a:ext cx="4481362" cy="168151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0610118-427B-34C0-3A61-D7936EB8F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234" y="1662129"/>
            <a:ext cx="3732041" cy="19301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BEDDF8F-E60F-1946-C168-490956D5C03B}"/>
              </a:ext>
            </a:extLst>
          </p:cNvPr>
          <p:cNvSpPr txBox="1"/>
          <p:nvPr/>
        </p:nvSpPr>
        <p:spPr>
          <a:xfrm>
            <a:off x="5175794" y="645099"/>
            <a:ext cx="2748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Given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A238C4-26D2-F594-241B-B7385AA394EA}"/>
              </a:ext>
            </a:extLst>
          </p:cNvPr>
          <p:cNvSpPr txBox="1"/>
          <p:nvPr/>
        </p:nvSpPr>
        <p:spPr>
          <a:xfrm>
            <a:off x="5308218" y="990099"/>
            <a:ext cx="3479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zh-CN" altLang="en-US" sz="1200" dirty="0"/>
              <a:t>块地址 </a:t>
            </a:r>
            <a:r>
              <a:rPr lang="en-US" altLang="zh-CN" sz="1200" dirty="0">
                <a:latin typeface="Overpass Black"/>
              </a:rPr>
              <a:t>Global Address of Cache block</a:t>
            </a:r>
            <a:endParaRPr lang="zh-CN" altLang="en-US" sz="1200" dirty="0">
              <a:latin typeface="Overpass Black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851373-960F-FB7C-CF1F-6F50F846E9A9}"/>
              </a:ext>
            </a:extLst>
          </p:cNvPr>
          <p:cNvSpPr txBox="1"/>
          <p:nvPr/>
        </p:nvSpPr>
        <p:spPr>
          <a:xfrm>
            <a:off x="5308218" y="1283854"/>
            <a:ext cx="2177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缓存块的历史消息序列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37B2FA-BCF6-713F-3275-6AEB28BF52F0}"/>
              </a:ext>
            </a:extLst>
          </p:cNvPr>
          <p:cNvSpPr txBox="1"/>
          <p:nvPr/>
        </p:nvSpPr>
        <p:spPr>
          <a:xfrm>
            <a:off x="267374" y="624938"/>
            <a:ext cx="496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bg2"/>
                </a:solidFill>
                <a:latin typeface="Overpass Black"/>
                <a:ea typeface="微软雅黑" panose="020B0503020204020204" pitchFamily="34" charset="-122"/>
              </a:rPr>
              <a:t>Two-level Adaptive Predictor	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AD541F-8C14-CCB3-92C5-803FDCA66A97}"/>
              </a:ext>
            </a:extLst>
          </p:cNvPr>
          <p:cNvSpPr txBox="1"/>
          <p:nvPr/>
        </p:nvSpPr>
        <p:spPr>
          <a:xfrm>
            <a:off x="534854" y="1002789"/>
            <a:ext cx="496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2"/>
                </a:solidFill>
                <a:latin typeface="Overpass Black"/>
                <a:ea typeface="微软雅黑" panose="020B0503020204020204" pitchFamily="34" charset="-122"/>
              </a:rPr>
              <a:t>Message History Table(MHT)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579F93-7968-B0D4-2687-953F70707308}"/>
              </a:ext>
            </a:extLst>
          </p:cNvPr>
          <p:cNvSpPr txBox="1"/>
          <p:nvPr/>
        </p:nvSpPr>
        <p:spPr>
          <a:xfrm>
            <a:off x="534854" y="1964172"/>
            <a:ext cx="496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2"/>
                </a:solidFill>
                <a:latin typeface="Overpass Black"/>
                <a:ea typeface="微软雅黑" panose="020B0503020204020204" pitchFamily="34" charset="-122"/>
              </a:rPr>
              <a:t>Pattern History Table(PHT)</a:t>
            </a:r>
          </a:p>
        </p:txBody>
      </p:sp>
      <p:sp>
        <p:nvSpPr>
          <p:cNvPr id="13" name="Google Shape;2211;p44">
            <a:extLst>
              <a:ext uri="{FF2B5EF4-FFF2-40B4-BE49-F238E27FC236}">
                <a16:creationId xmlns:a16="http://schemas.microsoft.com/office/drawing/2014/main" id="{54553A13-6BEB-07FC-3055-FA327C65B02D}"/>
              </a:ext>
            </a:extLst>
          </p:cNvPr>
          <p:cNvSpPr txBox="1">
            <a:spLocks/>
          </p:cNvSpPr>
          <p:nvPr/>
        </p:nvSpPr>
        <p:spPr>
          <a:xfrm>
            <a:off x="699725" y="2293842"/>
            <a:ext cx="385258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endParaRPr lang="en-GB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61D8C9-4D08-BFE1-50D1-391967FC4633}"/>
              </a:ext>
            </a:extLst>
          </p:cNvPr>
          <p:cNvSpPr txBox="1"/>
          <p:nvPr/>
        </p:nvSpPr>
        <p:spPr>
          <a:xfrm>
            <a:off x="534854" y="1338964"/>
            <a:ext cx="3958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以缓存块地址为索引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表项则由 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Message History Register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构成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MHR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项记录一系列历史消息元组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形如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&lt;sender, type&gt;).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所记录的历史消息个数称为 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depth. </a:t>
            </a: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C8DBB82-E1AC-E82B-FABB-FBC0378C27E9}"/>
              </a:ext>
            </a:extLst>
          </p:cNvPr>
          <p:cNvSpPr txBox="1"/>
          <p:nvPr/>
        </p:nvSpPr>
        <p:spPr>
          <a:xfrm>
            <a:off x="534854" y="2259576"/>
            <a:ext cx="3958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以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MHR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为索引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表项则是根据当前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MHR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所代表的消息序列所作出的预测结果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下一条可能到来的消息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&lt;sender, type&gt;).</a:t>
            </a: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913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32A80D1-DBE9-52E9-905C-7C1104DDE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736752" y="-20577"/>
            <a:ext cx="4794192" cy="590082"/>
          </a:xfrm>
        </p:spPr>
        <p:txBody>
          <a:bodyPr/>
          <a:lstStyle/>
          <a:p>
            <a:r>
              <a:rPr lang="en-US" altLang="zh-CN" sz="2000" dirty="0"/>
              <a:t>Reliability – Cosmos</a:t>
            </a:r>
            <a:r>
              <a:rPr lang="zh-CN" altLang="en-US" sz="2000" dirty="0"/>
              <a:t>预测器的可靠性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5ABF4F-99F2-B7D3-C48F-44523F8D24C0}"/>
              </a:ext>
            </a:extLst>
          </p:cNvPr>
          <p:cNvSpPr txBox="1"/>
          <p:nvPr/>
        </p:nvSpPr>
        <p:spPr>
          <a:xfrm>
            <a:off x="319890" y="1366100"/>
            <a:ext cx="496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通常情况下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 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Depth of MHR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会提高预测准确率</a:t>
            </a:r>
            <a:endParaRPr lang="en-US" altLang="zh-CN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8"/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BA95B6-31FA-D5A8-7A8D-4518E6E46EDC}"/>
              </a:ext>
            </a:extLst>
          </p:cNvPr>
          <p:cNvSpPr txBox="1"/>
          <p:nvPr/>
        </p:nvSpPr>
        <p:spPr>
          <a:xfrm>
            <a:off x="584993" y="2358501"/>
            <a:ext cx="364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研究表明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一个经过细致调优的程序中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同一个数据块的平均被共享核数量不超过两个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zh-CN" alt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69A8F3-EB45-704A-CC7C-4422DEAFD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54" y="2941295"/>
            <a:ext cx="3755717" cy="116030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0C8416D-E1CA-04E7-2E66-C78AE08BA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618" y="1539424"/>
            <a:ext cx="1400370" cy="68510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9D9FE42-1F63-0E8D-D629-8A3A59BCF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963" y="1539424"/>
            <a:ext cx="1552792" cy="685106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40DD77F-BBB0-AA1C-2284-F4816B796EFB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6517988" y="1881977"/>
            <a:ext cx="947975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1325838-6A5E-063B-0C72-66DA2F1A2D01}"/>
              </a:ext>
            </a:extLst>
          </p:cNvPr>
          <p:cNvSpPr txBox="1"/>
          <p:nvPr/>
        </p:nvSpPr>
        <p:spPr>
          <a:xfrm>
            <a:off x="6645603" y="1597869"/>
            <a:ext cx="816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verpass Black"/>
              </a:rPr>
              <a:t>Noise</a:t>
            </a:r>
            <a:endParaRPr lang="zh-CN" altLang="en-US" dirty="0">
              <a:latin typeface="Overpass Black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316AC7D-A4FC-6647-69E1-AB14A721B074}"/>
              </a:ext>
            </a:extLst>
          </p:cNvPr>
          <p:cNvSpPr txBox="1"/>
          <p:nvPr/>
        </p:nvSpPr>
        <p:spPr>
          <a:xfrm>
            <a:off x="5280250" y="3290615"/>
            <a:ext cx="3382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MHT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表中设置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Counter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假设参数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Cosmos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预测失败时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</p:txBody>
      </p:sp>
      <p:sp>
        <p:nvSpPr>
          <p:cNvPr id="27" name="Google Shape;2346;p49">
            <a:extLst>
              <a:ext uri="{FF2B5EF4-FFF2-40B4-BE49-F238E27FC236}">
                <a16:creationId xmlns:a16="http://schemas.microsoft.com/office/drawing/2014/main" id="{A7CEED83-9373-69FC-DEF4-BD56A1C89596}"/>
              </a:ext>
            </a:extLst>
          </p:cNvPr>
          <p:cNvSpPr txBox="1"/>
          <p:nvPr/>
        </p:nvSpPr>
        <p:spPr>
          <a:xfrm>
            <a:off x="297130" y="567746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 dirty="0">
              <a:solidFill>
                <a:schemeClr val="accent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2347;p49">
            <a:extLst>
              <a:ext uri="{FF2B5EF4-FFF2-40B4-BE49-F238E27FC236}">
                <a16:creationId xmlns:a16="http://schemas.microsoft.com/office/drawing/2014/main" id="{7E45E567-B09D-D429-5FDF-BE8AC72A6194}"/>
              </a:ext>
            </a:extLst>
          </p:cNvPr>
          <p:cNvSpPr txBox="1"/>
          <p:nvPr/>
        </p:nvSpPr>
        <p:spPr>
          <a:xfrm>
            <a:off x="5039897" y="565676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 dirty="0">
              <a:solidFill>
                <a:schemeClr val="accent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9" name="Google Shape;2363;p50">
            <a:extLst>
              <a:ext uri="{FF2B5EF4-FFF2-40B4-BE49-F238E27FC236}">
                <a16:creationId xmlns:a16="http://schemas.microsoft.com/office/drawing/2014/main" id="{E79AE36B-F313-64D1-B1EF-1D8F306219CD}"/>
              </a:ext>
            </a:extLst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4" flipH="1">
            <a:off x="1200538" y="369813"/>
            <a:ext cx="2158143" cy="115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2365;p50">
            <a:extLst>
              <a:ext uri="{FF2B5EF4-FFF2-40B4-BE49-F238E27FC236}">
                <a16:creationId xmlns:a16="http://schemas.microsoft.com/office/drawing/2014/main" id="{E1AED37F-86A3-D54E-CED9-0419C2CEA8BA}"/>
              </a:ext>
            </a:extLst>
          </p:cNvPr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1128984" flipH="1">
            <a:off x="5900996" y="380316"/>
            <a:ext cx="2170982" cy="12082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2">
            <a:extLst>
              <a:ext uri="{FF2B5EF4-FFF2-40B4-BE49-F238E27FC236}">
                <a16:creationId xmlns:a16="http://schemas.microsoft.com/office/drawing/2014/main" id="{EF0F0CDC-9926-62A8-7EC6-DE2A0388EDD9}"/>
              </a:ext>
            </a:extLst>
          </p:cNvPr>
          <p:cNvSpPr txBox="1">
            <a:spLocks/>
          </p:cNvSpPr>
          <p:nvPr/>
        </p:nvSpPr>
        <p:spPr>
          <a:xfrm flipH="1">
            <a:off x="935177" y="477647"/>
            <a:ext cx="2116789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altLang="zh-CN" sz="2000" dirty="0"/>
              <a:t>Depth of MHR</a:t>
            </a:r>
            <a:endParaRPr lang="zh-CN" altLang="en-US" sz="2000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24622ECB-3AB9-C1AD-8F22-6D6E37B1076A}"/>
              </a:ext>
            </a:extLst>
          </p:cNvPr>
          <p:cNvSpPr txBox="1">
            <a:spLocks/>
          </p:cNvSpPr>
          <p:nvPr/>
        </p:nvSpPr>
        <p:spPr>
          <a:xfrm flipH="1">
            <a:off x="6073227" y="509732"/>
            <a:ext cx="1672477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altLang="zh-CN" sz="2000" dirty="0"/>
              <a:t>Filter Noises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42E007-6C5F-3BF7-E609-4E29338C50D7}"/>
              </a:ext>
            </a:extLst>
          </p:cNvPr>
          <p:cNvSpPr txBox="1"/>
          <p:nvPr/>
        </p:nvSpPr>
        <p:spPr>
          <a:xfrm>
            <a:off x="584993" y="1712170"/>
            <a:ext cx="3912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MHR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深度的增高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Cosmos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将会更好地识别当前共享模式下一致性消息的规律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并基于该规律进行预测行为的调整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zh-CN" alt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2FB659-9116-7BC4-6684-8DCC63C98AC5}"/>
              </a:ext>
            </a:extLst>
          </p:cNvPr>
          <p:cNvSpPr txBox="1"/>
          <p:nvPr/>
        </p:nvSpPr>
        <p:spPr>
          <a:xfrm>
            <a:off x="5085745" y="2498420"/>
            <a:ext cx="3647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Cosmos Filters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 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若同一个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连续遇到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次预测失败的情况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才将其对应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PHT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中的预测更新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108446-60FF-79F2-1D31-EB5F6F225FA3}"/>
              </a:ext>
            </a:extLst>
          </p:cNvPr>
          <p:cNvSpPr txBox="1"/>
          <p:nvPr/>
        </p:nvSpPr>
        <p:spPr>
          <a:xfrm>
            <a:off x="5503282" y="2184799"/>
            <a:ext cx="1142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Overpass Black"/>
              </a:rPr>
              <a:t>Always </a:t>
            </a:r>
            <a:endParaRPr lang="zh-CN" altLang="en-US" sz="1100" dirty="0">
              <a:latin typeface="Overpass Black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EBE436-62B0-435E-07D7-70AA66231C48}"/>
              </a:ext>
            </a:extLst>
          </p:cNvPr>
          <p:cNvSpPr txBox="1"/>
          <p:nvPr/>
        </p:nvSpPr>
        <p:spPr>
          <a:xfrm>
            <a:off x="7876434" y="2184799"/>
            <a:ext cx="1142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Overpass Black"/>
              </a:rPr>
              <a:t>Rarely </a:t>
            </a:r>
            <a:endParaRPr lang="zh-CN" altLang="en-US" sz="1100" dirty="0">
              <a:latin typeface="Overpass Black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CEB4CE5-5294-1FD0-708C-39E9396CCCC3}"/>
              </a:ext>
            </a:extLst>
          </p:cNvPr>
          <p:cNvSpPr txBox="1"/>
          <p:nvPr/>
        </p:nvSpPr>
        <p:spPr>
          <a:xfrm>
            <a:off x="5441192" y="3752178"/>
            <a:ext cx="3382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Counter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则不更新该预测结果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C383CF-4814-1F75-76B4-4FCC35A1EA75}"/>
              </a:ext>
            </a:extLst>
          </p:cNvPr>
          <p:cNvSpPr txBox="1"/>
          <p:nvPr/>
        </p:nvSpPr>
        <p:spPr>
          <a:xfrm>
            <a:off x="5441192" y="4033090"/>
            <a:ext cx="3382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Counter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则更新预测结果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9294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177794" y="1517823"/>
            <a:ext cx="6970525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latin typeface="Overpass Black"/>
              </a:rPr>
              <a:t>How Cosmos is integrated with a coherence protocol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360665" y="115231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dirty="0">
                <a:solidFill>
                  <a:schemeClr val="bg2"/>
                </a:solidFill>
                <a:uFillTx/>
                <a:sym typeface="+mn-ea"/>
              </a:rPr>
              <a:t>Actions, Execute Time &amp; Detecting </a:t>
            </a:r>
            <a:endParaRPr lang="en-GB" sz="2000" dirty="0">
              <a:solidFill>
                <a:schemeClr val="dk2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EF1DDA-D5FE-FC73-A42E-115D9727C72A}"/>
              </a:ext>
            </a:extLst>
          </p:cNvPr>
          <p:cNvSpPr/>
          <p:nvPr/>
        </p:nvSpPr>
        <p:spPr>
          <a:xfrm>
            <a:off x="198468" y="753815"/>
            <a:ext cx="313579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bg2"/>
                </a:solidFill>
                <a:latin typeface="Overpass Black"/>
              </a:rPr>
              <a:t>Mapping Predictions to Actions</a:t>
            </a:r>
            <a:endParaRPr lang="zh-CN" altLang="en-US" sz="1600" dirty="0">
              <a:solidFill>
                <a:schemeClr val="bg2"/>
              </a:solidFill>
              <a:latin typeface="Overpass Black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6C98D6-3574-8C6F-E6C0-9E564D9487BA}"/>
              </a:ext>
            </a:extLst>
          </p:cNvPr>
          <p:cNvSpPr/>
          <p:nvPr/>
        </p:nvSpPr>
        <p:spPr>
          <a:xfrm>
            <a:off x="236061" y="1414162"/>
            <a:ext cx="37401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bg2"/>
                </a:solidFill>
                <a:latin typeface="Overpass Black"/>
              </a:rPr>
              <a:t>Determining When to Perform Actions</a:t>
            </a:r>
            <a:endParaRPr lang="zh-CN" altLang="en-US" sz="1600" dirty="0">
              <a:solidFill>
                <a:schemeClr val="bg2"/>
              </a:solidFill>
              <a:latin typeface="Overpass Black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3555CAB-F741-55E9-CD8C-BC08F7F527B3}"/>
              </a:ext>
            </a:extLst>
          </p:cNvPr>
          <p:cNvSpPr/>
          <p:nvPr/>
        </p:nvSpPr>
        <p:spPr>
          <a:xfrm>
            <a:off x="236061" y="2091270"/>
            <a:ext cx="409278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bg2"/>
                </a:solidFill>
                <a:latin typeface="Overpass Black"/>
              </a:rPr>
              <a:t>Detecting and Handling with mis-prediction</a:t>
            </a:r>
            <a:endParaRPr lang="zh-CN" altLang="en-US" sz="1600" dirty="0">
              <a:solidFill>
                <a:schemeClr val="bg2"/>
              </a:solidFill>
              <a:latin typeface="Overpass Black"/>
            </a:endParaRPr>
          </a:p>
        </p:txBody>
      </p:sp>
      <p:sp>
        <p:nvSpPr>
          <p:cNvPr id="2" name="Google Shape;3492;p72">
            <a:extLst>
              <a:ext uri="{FF2B5EF4-FFF2-40B4-BE49-F238E27FC236}">
                <a16:creationId xmlns:a16="http://schemas.microsoft.com/office/drawing/2014/main" id="{E49C29B1-568E-1067-8916-3ACE28B118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2980" y="1086583"/>
            <a:ext cx="2510561" cy="400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450" lvl="0" indent="-1714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 根据预测的消息进行响应即可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Google Shape;3492;p72">
            <a:extLst>
              <a:ext uri="{FF2B5EF4-FFF2-40B4-BE49-F238E27FC236}">
                <a16:creationId xmlns:a16="http://schemas.microsoft.com/office/drawing/2014/main" id="{EC4A575C-2F81-5C3D-961A-83DC5818C9DB}"/>
              </a:ext>
            </a:extLst>
          </p:cNvPr>
          <p:cNvSpPr txBox="1">
            <a:spLocks/>
          </p:cNvSpPr>
          <p:nvPr/>
        </p:nvSpPr>
        <p:spPr>
          <a:xfrm>
            <a:off x="442980" y="2673772"/>
            <a:ext cx="4037164" cy="550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错误的预测可能会导致其响应使得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缓存块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甚至是处理器的状态陷入异常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进而破坏程序的执行效果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</a:p>
        </p:txBody>
      </p:sp>
      <p:sp>
        <p:nvSpPr>
          <p:cNvPr id="6" name="Google Shape;3492;p72">
            <a:extLst>
              <a:ext uri="{FF2B5EF4-FFF2-40B4-BE49-F238E27FC236}">
                <a16:creationId xmlns:a16="http://schemas.microsoft.com/office/drawing/2014/main" id="{44C65EC1-2681-52B6-1BFA-855B1A32D7A1}"/>
              </a:ext>
            </a:extLst>
          </p:cNvPr>
          <p:cNvSpPr txBox="1">
            <a:spLocks/>
          </p:cNvSpPr>
          <p:nvPr/>
        </p:nvSpPr>
        <p:spPr>
          <a:xfrm>
            <a:off x="442980" y="1758796"/>
            <a:ext cx="41764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2750" indent="-285750" algn="l">
              <a:buSzPts val="1600"/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响应预测消息的时机 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作出预测后即响应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7" name="Google Shape;3492;p72">
            <a:extLst>
              <a:ext uri="{FF2B5EF4-FFF2-40B4-BE49-F238E27FC236}">
                <a16:creationId xmlns:a16="http://schemas.microsoft.com/office/drawing/2014/main" id="{2891D442-DB50-108A-01C5-D78DB3A9083B}"/>
              </a:ext>
            </a:extLst>
          </p:cNvPr>
          <p:cNvSpPr txBox="1">
            <a:spLocks/>
          </p:cNvSpPr>
          <p:nvPr/>
        </p:nvSpPr>
        <p:spPr>
          <a:xfrm>
            <a:off x="455264" y="2402854"/>
            <a:ext cx="41764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2750" indent="-285750" algn="l">
              <a:buSzPts val="1600"/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需要监测预测的正确性吗 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?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遇到预测失败该如何调整 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?</a:t>
            </a:r>
          </a:p>
        </p:txBody>
      </p:sp>
      <p:sp>
        <p:nvSpPr>
          <p:cNvPr id="15" name="Google Shape;3492;p72">
            <a:extLst>
              <a:ext uri="{FF2B5EF4-FFF2-40B4-BE49-F238E27FC236}">
                <a16:creationId xmlns:a16="http://schemas.microsoft.com/office/drawing/2014/main" id="{27505BCA-31C9-A177-485F-A0376C3C7B5F}"/>
              </a:ext>
            </a:extLst>
          </p:cNvPr>
          <p:cNvSpPr txBox="1">
            <a:spLocks/>
          </p:cNvSpPr>
          <p:nvPr/>
        </p:nvSpPr>
        <p:spPr>
          <a:xfrm>
            <a:off x="442980" y="3150519"/>
            <a:ext cx="4037164" cy="550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根据响应动作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(action)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的影响程度进行分类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并对各类响应采取不同代价的回滚策略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BB57D22-2718-FDAB-70E1-6F71F1F7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66" y="1472637"/>
            <a:ext cx="3581899" cy="1686160"/>
          </a:xfrm>
          <a:prstGeom prst="rect">
            <a:avLst/>
          </a:prstGeom>
        </p:spPr>
      </p:pic>
      <p:sp>
        <p:nvSpPr>
          <p:cNvPr id="19" name="Google Shape;3492;p72">
            <a:extLst>
              <a:ext uri="{FF2B5EF4-FFF2-40B4-BE49-F238E27FC236}">
                <a16:creationId xmlns:a16="http://schemas.microsoft.com/office/drawing/2014/main" id="{440A7825-41DC-3510-A7E8-9CFC4A0357D0}"/>
              </a:ext>
            </a:extLst>
          </p:cNvPr>
          <p:cNvSpPr txBox="1">
            <a:spLocks/>
          </p:cNvSpPr>
          <p:nvPr/>
        </p:nvSpPr>
        <p:spPr>
          <a:xfrm>
            <a:off x="419227" y="3594762"/>
            <a:ext cx="4037164" cy="107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98450" indent="-171450" algn="l">
              <a:buSzPts val="1600"/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更改了缓存块一致性状态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但该状态改变并不会影响程序正确执行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</a:p>
          <a:p>
            <a:pPr marL="127000" indent="0" algn="l">
              <a:buSzPts val="1600"/>
            </a:pPr>
            <a:endParaRPr lang="en-US" altLang="zh-CN" sz="11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98450" indent="-171450" algn="l">
              <a:buSzPts val="1600"/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更改了缓存块一致性状态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该状态会影响程序正确执行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但未更改处理器状态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</a:p>
          <a:p>
            <a:pPr marL="127000" indent="0" algn="l">
              <a:buSzPts val="1600"/>
            </a:pPr>
            <a:endParaRPr lang="en-US" altLang="zh-CN" sz="11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98450" indent="-171450" algn="l">
              <a:buSzPts val="1600"/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更改了缓存块一致性状态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该状态会影响程序正确执行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并且更改了处理器状态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</a:p>
        </p:txBody>
      </p:sp>
      <p:sp>
        <p:nvSpPr>
          <p:cNvPr id="22" name="Google Shape;3492;p72">
            <a:extLst>
              <a:ext uri="{FF2B5EF4-FFF2-40B4-BE49-F238E27FC236}">
                <a16:creationId xmlns:a16="http://schemas.microsoft.com/office/drawing/2014/main" id="{B20E64A5-B032-CBDA-79BF-D64A2E66A086}"/>
              </a:ext>
            </a:extLst>
          </p:cNvPr>
          <p:cNvSpPr txBox="1">
            <a:spLocks/>
          </p:cNvSpPr>
          <p:nvPr/>
        </p:nvSpPr>
        <p:spPr>
          <a:xfrm>
            <a:off x="4619415" y="3594762"/>
            <a:ext cx="1126333" cy="39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鸵鸟策略</a:t>
            </a:r>
            <a:endParaRPr lang="en-US" altLang="zh-CN" sz="11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Google Shape;3492;p72">
            <a:extLst>
              <a:ext uri="{FF2B5EF4-FFF2-40B4-BE49-F238E27FC236}">
                <a16:creationId xmlns:a16="http://schemas.microsoft.com/office/drawing/2014/main" id="{408228C1-07B3-52FE-B0B0-73CA0C3E5309}"/>
              </a:ext>
            </a:extLst>
          </p:cNvPr>
          <p:cNvSpPr txBox="1">
            <a:spLocks/>
          </p:cNvSpPr>
          <p:nvPr/>
        </p:nvSpPr>
        <p:spPr>
          <a:xfrm>
            <a:off x="4569596" y="4039258"/>
            <a:ext cx="2082295" cy="39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对于缓存块而言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直接丢弃该错误状态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回滚至原状态即可</a:t>
            </a:r>
            <a:endParaRPr lang="en-US" altLang="zh-CN" sz="11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Google Shape;3492;p72">
            <a:extLst>
              <a:ext uri="{FF2B5EF4-FFF2-40B4-BE49-F238E27FC236}">
                <a16:creationId xmlns:a16="http://schemas.microsoft.com/office/drawing/2014/main" id="{E504E721-1733-3830-B668-5D70887634CF}"/>
              </a:ext>
            </a:extLst>
          </p:cNvPr>
          <p:cNvSpPr txBox="1">
            <a:spLocks/>
          </p:cNvSpPr>
          <p:nvPr/>
        </p:nvSpPr>
        <p:spPr>
          <a:xfrm>
            <a:off x="4569596" y="4544845"/>
            <a:ext cx="2345534" cy="39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需要在执行预测响应前对当前缓存块和处理器状态进行保存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若发生错误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则回滚至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checkpoints</a:t>
            </a: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2837B749-61E9-2E6F-6A21-9916D0186CB7}"/>
              </a:ext>
            </a:extLst>
          </p:cNvPr>
          <p:cNvSpPr/>
          <p:nvPr/>
        </p:nvSpPr>
        <p:spPr>
          <a:xfrm>
            <a:off x="4390213" y="3678176"/>
            <a:ext cx="358763" cy="223914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BACC8930-565F-F2E5-0BB3-BF38AC250601}"/>
              </a:ext>
            </a:extLst>
          </p:cNvPr>
          <p:cNvSpPr/>
          <p:nvPr/>
        </p:nvSpPr>
        <p:spPr>
          <a:xfrm>
            <a:off x="4390214" y="4169986"/>
            <a:ext cx="358763" cy="223914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9C77EBB5-77EE-894A-CA2D-1857F9E85CD4}"/>
              </a:ext>
            </a:extLst>
          </p:cNvPr>
          <p:cNvSpPr/>
          <p:nvPr/>
        </p:nvSpPr>
        <p:spPr>
          <a:xfrm>
            <a:off x="4384598" y="4677732"/>
            <a:ext cx="358763" cy="223914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Google Shape;3492;p72">
            <a:extLst>
              <a:ext uri="{FF2B5EF4-FFF2-40B4-BE49-F238E27FC236}">
                <a16:creationId xmlns:a16="http://schemas.microsoft.com/office/drawing/2014/main" id="{C802A3EA-57DE-33C6-7072-9FC703CEAE32}"/>
              </a:ext>
            </a:extLst>
          </p:cNvPr>
          <p:cNvSpPr txBox="1">
            <a:spLocks/>
          </p:cNvSpPr>
          <p:nvPr/>
        </p:nvSpPr>
        <p:spPr>
          <a:xfrm>
            <a:off x="3976187" y="757637"/>
            <a:ext cx="4176435" cy="54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98450" indent="-171450" algn="l">
              <a:buSzPts val="1600"/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硬件实现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每个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都设有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Cosmos Predictor,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每个目录都设有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Cosmos Predictor</a:t>
            </a:r>
          </a:p>
        </p:txBody>
      </p:sp>
    </p:spTree>
    <p:extLst>
      <p:ext uri="{BB962C8B-B14F-4D97-AF65-F5344CB8AC3E}">
        <p14:creationId xmlns:p14="http://schemas.microsoft.com/office/powerpoint/2010/main" val="1640038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629331" y="19951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How Coherence Pre</a:t>
            </a:r>
            <a:r>
              <a:rPr lang="en-US" altLang="zh-CN" sz="2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d</a:t>
            </a:r>
            <a:r>
              <a:rPr lang="en-US" altLang="en-GB" sz="2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iction Affects Performance</a:t>
            </a:r>
            <a:endParaRPr lang="en-GB" sz="2000" dirty="0">
              <a:solidFill>
                <a:schemeClr val="dk2"/>
              </a:solidFill>
            </a:endParaRPr>
          </a:p>
        </p:txBody>
      </p:sp>
      <p:sp>
        <p:nvSpPr>
          <p:cNvPr id="2" name="Google Shape;3492;p72">
            <a:extLst>
              <a:ext uri="{FF2B5EF4-FFF2-40B4-BE49-F238E27FC236}">
                <a16:creationId xmlns:a16="http://schemas.microsoft.com/office/drawing/2014/main" id="{83E0329C-4E04-8549-B40A-0EFB7689FB8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85484" y="722242"/>
            <a:ext cx="6773031" cy="460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本文通过简略的模型就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Cosmos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预测器对程序性能的影响进行分析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Google Shape;3492;p72">
            <a:extLst>
              <a:ext uri="{FF2B5EF4-FFF2-40B4-BE49-F238E27FC236}">
                <a16:creationId xmlns:a16="http://schemas.microsoft.com/office/drawing/2014/main" id="{F87C8449-881A-724A-1F7A-C3B962F45F8A}"/>
              </a:ext>
            </a:extLst>
          </p:cNvPr>
          <p:cNvSpPr txBox="1">
            <a:spLocks/>
          </p:cNvSpPr>
          <p:nvPr/>
        </p:nvSpPr>
        <p:spPr>
          <a:xfrm>
            <a:off x="823535" y="3338699"/>
            <a:ext cx="6773031" cy="92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对于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Cosmos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预测器预测正确率能达到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80%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的程序而言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 假设其预测失败的惩罚比例为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100%(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即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r=1),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预测成功的收益时间比例为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30%(f=0.3),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则整个程序的加速比将达到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1.56,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即相较于使用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Cosmos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前速度将变快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56%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5D7A08-7A59-345E-9B11-4927FD0AE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370" y="1290424"/>
            <a:ext cx="5764196" cy="186067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380995" y="151782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Overpass Black"/>
              </a:rPr>
              <a:t>Results</a:t>
            </a:r>
            <a:endParaRPr lang="en-US" altLang="en-GB" sz="4400" dirty="0">
              <a:latin typeface="Overpass Blac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49"/>
          <p:cNvSpPr/>
          <p:nvPr/>
        </p:nvSpPr>
        <p:spPr>
          <a:xfrm>
            <a:off x="2190323" y="2452942"/>
            <a:ext cx="403854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i="0" u="none" strike="noStrike" cap="none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目录的预测准确率相较低于缓存块的预测准确率</a:t>
            </a:r>
            <a:endParaRPr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5" name="Google Shape;2335;p49"/>
          <p:cNvSpPr/>
          <p:nvPr/>
        </p:nvSpPr>
        <p:spPr>
          <a:xfrm>
            <a:off x="2432229" y="2821475"/>
            <a:ext cx="427954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原因在于二者所预测</a:t>
            </a:r>
            <a:r>
              <a:rPr lang="en-US" altLang="zh-CN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Message</a:t>
            </a:r>
            <a:r>
              <a:rPr lang="zh-CN" altLang="en-US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来源的复杂性不同</a:t>
            </a:r>
            <a:r>
              <a:rPr lang="en-US" altLang="zh-CN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 </a:t>
            </a:r>
            <a:endParaRPr sz="1200" b="0" i="0" u="none" strike="noStrike" cap="none" dirty="0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37" name="Google Shape;2337;p49"/>
          <p:cNvSpPr/>
          <p:nvPr/>
        </p:nvSpPr>
        <p:spPr>
          <a:xfrm>
            <a:off x="2225884" y="3663889"/>
            <a:ext cx="433833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一般情况下，</a:t>
            </a: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Cosmos</a:t>
            </a:r>
            <a:r>
              <a:rPr lang="zh-CN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的预测准确率会随着 </a:t>
            </a: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depth of MHR </a:t>
            </a:r>
            <a:r>
              <a:rPr lang="zh-CN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的提高而提高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6" name="Google Shape;2346;p49"/>
          <p:cNvSpPr txBox="1"/>
          <p:nvPr/>
        </p:nvSpPr>
        <p:spPr>
          <a:xfrm>
            <a:off x="990499" y="2489162"/>
            <a:ext cx="1551450" cy="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4000" b="0" i="0" u="none" strike="noStrike" cap="none" dirty="0">
              <a:solidFill>
                <a:schemeClr val="accent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7" name="Google Shape;2347;p49"/>
          <p:cNvSpPr txBox="1"/>
          <p:nvPr/>
        </p:nvSpPr>
        <p:spPr>
          <a:xfrm>
            <a:off x="1235674" y="3694583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4000" b="0" i="0" u="none" strike="noStrike" cap="none" dirty="0">
              <a:solidFill>
                <a:schemeClr val="accent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54" name="Google Shape;2354;p49"/>
          <p:cNvSpPr txBox="1">
            <a:spLocks noGrp="1"/>
          </p:cNvSpPr>
          <p:nvPr>
            <p:ph type="ctrTitle"/>
          </p:nvPr>
        </p:nvSpPr>
        <p:spPr>
          <a:xfrm>
            <a:off x="1362329" y="95617"/>
            <a:ext cx="5694532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Basic Results</a:t>
            </a:r>
            <a:endParaRPr lang="en-GB" sz="2000" dirty="0"/>
          </a:p>
        </p:txBody>
      </p:sp>
      <p:sp>
        <p:nvSpPr>
          <p:cNvPr id="6" name="Google Shape;2335;p49">
            <a:extLst>
              <a:ext uri="{FF2B5EF4-FFF2-40B4-BE49-F238E27FC236}">
                <a16:creationId xmlns:a16="http://schemas.microsoft.com/office/drawing/2014/main" id="{02C9FB9D-C057-71E1-D356-72C9F3F9BDD9}"/>
              </a:ext>
            </a:extLst>
          </p:cNvPr>
          <p:cNvSpPr/>
          <p:nvPr/>
        </p:nvSpPr>
        <p:spPr>
          <a:xfrm>
            <a:off x="2432229" y="4142807"/>
            <a:ext cx="524657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原因在于更高的 </a:t>
            </a:r>
            <a:r>
              <a:rPr lang="en-US" altLang="zh-CN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depth </a:t>
            </a:r>
            <a:r>
              <a:rPr lang="zh-CN" altLang="en-US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将会帮助</a:t>
            </a:r>
            <a:r>
              <a:rPr lang="en-US" altLang="zh-CN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Cosmos</a:t>
            </a:r>
            <a:r>
              <a:rPr lang="zh-CN" altLang="en-US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更好地识别当前共享模式下一致性消息的规律</a:t>
            </a:r>
            <a:endParaRPr sz="1200" b="0" i="0" u="none" strike="noStrike" cap="none" dirty="0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45689B-BA3F-B883-468E-4E8C4D02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29" y="694921"/>
            <a:ext cx="5859358" cy="142762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199;p44">
            <a:extLst>
              <a:ext uri="{FF2B5EF4-FFF2-40B4-BE49-F238E27FC236}">
                <a16:creationId xmlns:a16="http://schemas.microsoft.com/office/drawing/2014/main" id="{8398BFA8-87A5-36C0-DD7C-F511D57BDD40}"/>
              </a:ext>
            </a:extLst>
          </p:cNvPr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316213" y="3273487"/>
            <a:ext cx="470510" cy="389105"/>
          </a:xfrm>
          <a:prstGeom prst="rect">
            <a:avLst/>
          </a:prstGeom>
          <a:noFill/>
          <a:ln>
            <a:noFill/>
          </a:ln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5750" y="57521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Our material reference trace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Google Shape;2192;p44">
            <a:extLst>
              <a:ext uri="{FF2B5EF4-FFF2-40B4-BE49-F238E27FC236}">
                <a16:creationId xmlns:a16="http://schemas.microsoft.com/office/drawing/2014/main" id="{1B8CFECC-2A2D-6EDB-93A7-A89ABFFAAFA0}"/>
              </a:ext>
            </a:extLst>
          </p:cNvPr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362792" y="644278"/>
            <a:ext cx="475090" cy="35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193;p44">
            <a:extLst>
              <a:ext uri="{FF2B5EF4-FFF2-40B4-BE49-F238E27FC236}">
                <a16:creationId xmlns:a16="http://schemas.microsoft.com/office/drawing/2014/main" id="{69137B4C-937F-3AD1-BD52-B2AD36AFF054}"/>
              </a:ext>
            </a:extLst>
          </p:cNvPr>
          <p:cNvPicPr preferRelativeResize="0"/>
          <p:nvPr/>
        </p:nvPicPr>
        <p:blipFill>
          <a:blip r:embed="rId5">
            <a:alphaModFix amt="55000"/>
          </a:blip>
          <a:stretch>
            <a:fillRect/>
          </a:stretch>
        </p:blipFill>
        <p:spPr>
          <a:xfrm>
            <a:off x="268877" y="1117325"/>
            <a:ext cx="475091" cy="3504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94;p44">
            <a:extLst>
              <a:ext uri="{FF2B5EF4-FFF2-40B4-BE49-F238E27FC236}">
                <a16:creationId xmlns:a16="http://schemas.microsoft.com/office/drawing/2014/main" id="{0D5F18D1-29CD-F393-3B8F-9C041E1CDFD8}"/>
              </a:ext>
            </a:extLst>
          </p:cNvPr>
          <p:cNvSpPr txBox="1"/>
          <p:nvPr/>
        </p:nvSpPr>
        <p:spPr>
          <a:xfrm>
            <a:off x="-167661" y="65314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1984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6" name="Google Shape;2199;p44">
            <a:extLst>
              <a:ext uri="{FF2B5EF4-FFF2-40B4-BE49-F238E27FC236}">
                <a16:creationId xmlns:a16="http://schemas.microsoft.com/office/drawing/2014/main" id="{2C0D2AE5-AF0E-BFFB-A0C5-DF196590E671}"/>
              </a:ext>
            </a:extLst>
          </p:cNvPr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316213" y="1608600"/>
            <a:ext cx="470510" cy="38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01;p44">
            <a:extLst>
              <a:ext uri="{FF2B5EF4-FFF2-40B4-BE49-F238E27FC236}">
                <a16:creationId xmlns:a16="http://schemas.microsoft.com/office/drawing/2014/main" id="{A487E92C-0951-B625-3047-29BC8D1F385B}"/>
              </a:ext>
            </a:extLst>
          </p:cNvPr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306799" y="2735619"/>
            <a:ext cx="459230" cy="368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203;p44">
            <a:extLst>
              <a:ext uri="{FF2B5EF4-FFF2-40B4-BE49-F238E27FC236}">
                <a16:creationId xmlns:a16="http://schemas.microsoft.com/office/drawing/2014/main" id="{CA2FBBBF-DB6C-962C-9A50-AA474C1F25C2}"/>
              </a:ext>
            </a:extLst>
          </p:cNvPr>
          <p:cNvSpPr/>
          <p:nvPr/>
        </p:nvSpPr>
        <p:spPr>
          <a:xfrm rot="5216124" flipV="1">
            <a:off x="485308" y="1039059"/>
            <a:ext cx="188026" cy="45719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Google Shape;2209;p44">
            <a:extLst>
              <a:ext uri="{FF2B5EF4-FFF2-40B4-BE49-F238E27FC236}">
                <a16:creationId xmlns:a16="http://schemas.microsoft.com/office/drawing/2014/main" id="{B58A6315-7F5A-C3A5-F26E-2DE8C861A80A}"/>
              </a:ext>
            </a:extLst>
          </p:cNvPr>
          <p:cNvSpPr/>
          <p:nvPr/>
        </p:nvSpPr>
        <p:spPr>
          <a:xfrm rot="5400000" flipV="1">
            <a:off x="467134" y="1501642"/>
            <a:ext cx="195547" cy="84533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" name="Google Shape;2210;p44">
            <a:extLst>
              <a:ext uri="{FF2B5EF4-FFF2-40B4-BE49-F238E27FC236}">
                <a16:creationId xmlns:a16="http://schemas.microsoft.com/office/drawing/2014/main" id="{D89776C0-0773-83E6-6280-5B888D0377DC}"/>
              </a:ext>
            </a:extLst>
          </p:cNvPr>
          <p:cNvSpPr/>
          <p:nvPr/>
        </p:nvSpPr>
        <p:spPr>
          <a:xfrm rot="5554371">
            <a:off x="410388" y="2098072"/>
            <a:ext cx="252052" cy="45719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3" name="Google Shape;2193;p44">
            <a:extLst>
              <a:ext uri="{FF2B5EF4-FFF2-40B4-BE49-F238E27FC236}">
                <a16:creationId xmlns:a16="http://schemas.microsoft.com/office/drawing/2014/main" id="{BF7A9402-34F5-5881-C357-04C79160E898}"/>
              </a:ext>
            </a:extLst>
          </p:cNvPr>
          <p:cNvPicPr preferRelativeResize="0"/>
          <p:nvPr/>
        </p:nvPicPr>
        <p:blipFill>
          <a:blip r:embed="rId5">
            <a:alphaModFix amt="55000"/>
          </a:blip>
          <a:stretch>
            <a:fillRect/>
          </a:stretch>
        </p:blipFill>
        <p:spPr>
          <a:xfrm>
            <a:off x="362792" y="2256228"/>
            <a:ext cx="351647" cy="28557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210;p44">
            <a:extLst>
              <a:ext uri="{FF2B5EF4-FFF2-40B4-BE49-F238E27FC236}">
                <a16:creationId xmlns:a16="http://schemas.microsoft.com/office/drawing/2014/main" id="{970EC3DB-E998-E5FA-6D8F-FE5DC092A0FA}"/>
              </a:ext>
            </a:extLst>
          </p:cNvPr>
          <p:cNvSpPr/>
          <p:nvPr/>
        </p:nvSpPr>
        <p:spPr>
          <a:xfrm rot="5554371">
            <a:off x="463070" y="2644575"/>
            <a:ext cx="203675" cy="45719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E8B025-ED35-C1D1-827A-B7F0AD167518}"/>
              </a:ext>
            </a:extLst>
          </p:cNvPr>
          <p:cNvSpPr txBox="1"/>
          <p:nvPr/>
        </p:nvSpPr>
        <p:spPr>
          <a:xfrm>
            <a:off x="905598" y="721763"/>
            <a:ext cx="74090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i="1" dirty="0"/>
              <a:t>A LOW-OVERHEAD COHERENCE SOLUTION FOR MULTIPROCESSORS WITH PRIVATE CACHE MEMORIES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99557D9-289F-0852-F134-9393D47C4B03}"/>
              </a:ext>
            </a:extLst>
          </p:cNvPr>
          <p:cNvSpPr txBox="1"/>
          <p:nvPr/>
        </p:nvSpPr>
        <p:spPr>
          <a:xfrm>
            <a:off x="905598" y="1672147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/>
              <a:t>An Evaluation of Directory Schemes for Cache Coherence </a:t>
            </a:r>
            <a:endParaRPr lang="zh-CN" altLang="en-US" sz="1100" i="1" dirty="0"/>
          </a:p>
        </p:txBody>
      </p:sp>
      <p:sp>
        <p:nvSpPr>
          <p:cNvPr id="18" name="Google Shape;2194;p44">
            <a:extLst>
              <a:ext uri="{FF2B5EF4-FFF2-40B4-BE49-F238E27FC236}">
                <a16:creationId xmlns:a16="http://schemas.microsoft.com/office/drawing/2014/main" id="{6EAE40EC-CDB4-DC99-5CBE-0CB8081FE0D3}"/>
              </a:ext>
            </a:extLst>
          </p:cNvPr>
          <p:cNvSpPr txBox="1"/>
          <p:nvPr/>
        </p:nvSpPr>
        <p:spPr>
          <a:xfrm>
            <a:off x="-248378" y="1125380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1984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494E30-E756-5FC7-83F6-B939FBA9E878}"/>
              </a:ext>
            </a:extLst>
          </p:cNvPr>
          <p:cNvSpPr txBox="1"/>
          <p:nvPr/>
        </p:nvSpPr>
        <p:spPr>
          <a:xfrm>
            <a:off x="939291" y="1211983"/>
            <a:ext cx="612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An Economical Solution to the Cache Coherence Problem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21" name="Google Shape;2194;p44">
            <a:extLst>
              <a:ext uri="{FF2B5EF4-FFF2-40B4-BE49-F238E27FC236}">
                <a16:creationId xmlns:a16="http://schemas.microsoft.com/office/drawing/2014/main" id="{FBE48E0A-A2AD-B4B2-18DB-83A8B9EE523B}"/>
              </a:ext>
            </a:extLst>
          </p:cNvPr>
          <p:cNvSpPr txBox="1"/>
          <p:nvPr/>
        </p:nvSpPr>
        <p:spPr>
          <a:xfrm>
            <a:off x="-203332" y="1625748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1988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8D4D85-89C0-CB3A-3E70-5C225F37FE2C}"/>
              </a:ext>
            </a:extLst>
          </p:cNvPr>
          <p:cNvSpPr txBox="1"/>
          <p:nvPr/>
        </p:nvSpPr>
        <p:spPr>
          <a:xfrm>
            <a:off x="905598" y="2279976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/>
              <a:t>Using Prediction to Accelerate Coherence Protocols</a:t>
            </a:r>
            <a:endParaRPr lang="zh-CN" altLang="en-US" sz="1100" i="1" dirty="0"/>
          </a:p>
        </p:txBody>
      </p:sp>
      <p:sp>
        <p:nvSpPr>
          <p:cNvPr id="23" name="Google Shape;2194;p44">
            <a:extLst>
              <a:ext uri="{FF2B5EF4-FFF2-40B4-BE49-F238E27FC236}">
                <a16:creationId xmlns:a16="http://schemas.microsoft.com/office/drawing/2014/main" id="{72C15C38-345E-4A4E-1028-AD32391112D5}"/>
              </a:ext>
            </a:extLst>
          </p:cNvPr>
          <p:cNvSpPr txBox="1"/>
          <p:nvPr/>
        </p:nvSpPr>
        <p:spPr>
          <a:xfrm>
            <a:off x="-203332" y="2757834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2011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E5714E2-DC9A-AAB8-0B97-D2B037E41056}"/>
              </a:ext>
            </a:extLst>
          </p:cNvPr>
          <p:cNvSpPr txBox="1"/>
          <p:nvPr/>
        </p:nvSpPr>
        <p:spPr>
          <a:xfrm>
            <a:off x="905598" y="2770196"/>
            <a:ext cx="6866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Primer on Memory Consistency and Cache Coherence</a:t>
            </a:r>
            <a:r>
              <a:rPr lang="en-US" altLang="zh-CN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endParaRPr lang="zh-CN" altLang="en-US" sz="1100" dirty="0"/>
          </a:p>
        </p:txBody>
      </p:sp>
      <p:sp>
        <p:nvSpPr>
          <p:cNvPr id="25" name="Google Shape;2194;p44">
            <a:extLst>
              <a:ext uri="{FF2B5EF4-FFF2-40B4-BE49-F238E27FC236}">
                <a16:creationId xmlns:a16="http://schemas.microsoft.com/office/drawing/2014/main" id="{DB223790-9D7D-23E3-72C3-F90FDB119CA7}"/>
              </a:ext>
            </a:extLst>
          </p:cNvPr>
          <p:cNvSpPr txBox="1"/>
          <p:nvPr/>
        </p:nvSpPr>
        <p:spPr>
          <a:xfrm>
            <a:off x="-232159" y="2242181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1998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6" name="Google Shape;2194;p44">
            <a:extLst>
              <a:ext uri="{FF2B5EF4-FFF2-40B4-BE49-F238E27FC236}">
                <a16:creationId xmlns:a16="http://schemas.microsoft.com/office/drawing/2014/main" id="{64142CF3-441B-5F36-9AEC-80DAEEE12D8A}"/>
              </a:ext>
            </a:extLst>
          </p:cNvPr>
          <p:cNvSpPr txBox="1"/>
          <p:nvPr/>
        </p:nvSpPr>
        <p:spPr>
          <a:xfrm>
            <a:off x="-218386" y="329098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2018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0" name="Google Shape;2210;p44">
            <a:extLst>
              <a:ext uri="{FF2B5EF4-FFF2-40B4-BE49-F238E27FC236}">
                <a16:creationId xmlns:a16="http://schemas.microsoft.com/office/drawing/2014/main" id="{E4B5BD93-D57E-12BC-DD68-1B77009FC538}"/>
              </a:ext>
            </a:extLst>
          </p:cNvPr>
          <p:cNvSpPr/>
          <p:nvPr/>
        </p:nvSpPr>
        <p:spPr>
          <a:xfrm rot="5554371">
            <a:off x="428094" y="3170152"/>
            <a:ext cx="252052" cy="45719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A591BA6-39AC-826F-2211-2B815BEF7815}"/>
              </a:ext>
            </a:extLst>
          </p:cNvPr>
          <p:cNvSpPr txBox="1"/>
          <p:nvPr/>
        </p:nvSpPr>
        <p:spPr>
          <a:xfrm>
            <a:off x="905598" y="3311282"/>
            <a:ext cx="6019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i="1" dirty="0"/>
              <a:t>Fundamentals of Parallel Multicore Architecture</a:t>
            </a:r>
            <a:endParaRPr lang="zh-CN" altLang="en-US" sz="1100" i="1" dirty="0"/>
          </a:p>
        </p:txBody>
      </p:sp>
      <p:sp>
        <p:nvSpPr>
          <p:cNvPr id="32" name="Google Shape;3490;p72">
            <a:extLst>
              <a:ext uri="{FF2B5EF4-FFF2-40B4-BE49-F238E27FC236}">
                <a16:creationId xmlns:a16="http://schemas.microsoft.com/office/drawing/2014/main" id="{922D43AB-18F9-6CFD-5C49-500AF2412857}"/>
              </a:ext>
            </a:extLst>
          </p:cNvPr>
          <p:cNvSpPr txBox="1">
            <a:spLocks/>
          </p:cNvSpPr>
          <p:nvPr/>
        </p:nvSpPr>
        <p:spPr>
          <a:xfrm>
            <a:off x="2991270" y="106981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Whats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 next?</a:t>
            </a:r>
            <a:endParaRPr lang="zh-CN" altLang="en-GB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7BC11C8-34EB-B7E7-E7A5-27F5A6255C11}"/>
              </a:ext>
            </a:extLst>
          </p:cNvPr>
          <p:cNvSpPr txBox="1"/>
          <p:nvPr/>
        </p:nvSpPr>
        <p:spPr>
          <a:xfrm>
            <a:off x="5151627" y="1587424"/>
            <a:ext cx="2954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GPU-CPU cache coherence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7A9E969-2704-196B-0EAA-48D5A96B12E4}"/>
              </a:ext>
            </a:extLst>
          </p:cNvPr>
          <p:cNvSpPr txBox="1"/>
          <p:nvPr/>
        </p:nvSpPr>
        <p:spPr>
          <a:xfrm>
            <a:off x="5151627" y="1971878"/>
            <a:ext cx="2801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Heterogeneous system cache coherence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9BF9C-3822-67F3-54FF-093046E9E206}"/>
              </a:ext>
            </a:extLst>
          </p:cNvPr>
          <p:cNvSpPr txBox="1"/>
          <p:nvPr/>
        </p:nvSpPr>
        <p:spPr>
          <a:xfrm>
            <a:off x="5151627" y="2399016"/>
            <a:ext cx="2801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Directory protocol in </a:t>
            </a:r>
            <a:r>
              <a:rPr lang="en-US" altLang="zh-CN" sz="1100" i="1" dirty="0" err="1">
                <a:solidFill>
                  <a:srgbClr val="202122"/>
                </a:solidFill>
                <a:latin typeface="Arial" panose="020B0604020202020204" pitchFamily="34" charset="0"/>
              </a:rPr>
              <a:t>NoC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785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380995" y="151782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Thanks!</a:t>
            </a:r>
            <a:endParaRPr lang="en-US" altLang="en-GB" sz="4400" dirty="0"/>
          </a:p>
        </p:txBody>
      </p:sp>
    </p:spTree>
    <p:extLst>
      <p:ext uri="{BB962C8B-B14F-4D97-AF65-F5344CB8AC3E}">
        <p14:creationId xmlns:p14="http://schemas.microsoft.com/office/powerpoint/2010/main" val="142899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4CB440-11E7-5F45-85B5-04131EC2B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022" y="1849425"/>
            <a:ext cx="6945956" cy="792900"/>
          </a:xfrm>
        </p:spPr>
        <p:txBody>
          <a:bodyPr/>
          <a:lstStyle/>
          <a:p>
            <a:r>
              <a:rPr lang="en-US" altLang="zh-CN" sz="3600" dirty="0"/>
              <a:t>What is </a:t>
            </a:r>
            <a:br>
              <a:rPr lang="en-US" altLang="zh-CN" sz="3600" dirty="0"/>
            </a:br>
            <a:r>
              <a:rPr lang="en-US" altLang="zh-CN" sz="3600" dirty="0"/>
              <a:t>Cache coherence problem</a:t>
            </a:r>
            <a:br>
              <a:rPr lang="en-US" altLang="zh-CN" sz="3600" dirty="0"/>
            </a:br>
            <a:r>
              <a:rPr lang="en-US" altLang="zh-CN" sz="3600" dirty="0"/>
              <a:t> and</a:t>
            </a:r>
            <a:r>
              <a:rPr lang="zh-CN" altLang="en-US" sz="3600" dirty="0"/>
              <a:t> </a:t>
            </a:r>
            <a:r>
              <a:rPr lang="en-US" altLang="zh-CN" sz="3600" dirty="0"/>
              <a:t>how to use snoopy protocol  solve it</a:t>
            </a:r>
            <a:endParaRPr lang="zh-CN" altLang="en-US" sz="3600" dirty="0"/>
          </a:p>
        </p:txBody>
      </p:sp>
      <p:sp>
        <p:nvSpPr>
          <p:cNvPr id="2" name="Google Shape;2170;p41">
            <a:extLst>
              <a:ext uri="{FF2B5EF4-FFF2-40B4-BE49-F238E27FC236}">
                <a16:creationId xmlns:a16="http://schemas.microsoft.com/office/drawing/2014/main" id="{DFE6D34B-CABB-E482-046E-A89B6B6071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67061" y="3705982"/>
            <a:ext cx="809878" cy="44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hzy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36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有一份数据被两个处理器都读入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715" y="1299210"/>
            <a:ext cx="2868295" cy="27603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有一份数据被两个处理器都读入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715" y="1299210"/>
            <a:ext cx="2868295" cy="27603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修改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使得变量自增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840" y="1343025"/>
            <a:ext cx="2575560" cy="2639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写后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看到的还是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写入前的数据（出现问题）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90" y="1205865"/>
            <a:ext cx="3025775" cy="28352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为什么？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能不能不使用共享内存？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90" y="1205865"/>
            <a:ext cx="3025775" cy="28352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s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2046</TotalTime>
  <Words>2441</Words>
  <Application>Microsoft Office PowerPoint</Application>
  <PresentationFormat>全屏显示(16:9)</PresentationFormat>
  <Paragraphs>275</Paragraphs>
  <Slides>39</Slides>
  <Notes>38</Notes>
  <HiddenSlides>2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Fira Sans Extra Condensed Medium</vt:lpstr>
      <vt:lpstr>Overpass Black</vt:lpstr>
      <vt:lpstr>微软雅黑</vt:lpstr>
      <vt:lpstr>Arial</vt:lpstr>
      <vt:lpstr>Open Sans</vt:lpstr>
      <vt:lpstr>Open Sans ExtraBold</vt:lpstr>
      <vt:lpstr>Wingdings</vt:lpstr>
      <vt:lpstr>Aqua Marketing Plan by Slidesgo</vt:lpstr>
      <vt:lpstr>Cache Coherence </vt:lpstr>
      <vt:lpstr>整体框架</vt:lpstr>
      <vt:lpstr>目录</vt:lpstr>
      <vt:lpstr>What is  Cache coherence problem  and how to use snoopy protocol  solve it</vt:lpstr>
      <vt:lpstr>缓存一致性问题</vt:lpstr>
      <vt:lpstr>缓存一致性问题</vt:lpstr>
      <vt:lpstr>缓存一致性问题</vt:lpstr>
      <vt:lpstr>缓存一致性问题</vt:lpstr>
      <vt:lpstr>缓存一致性问题</vt:lpstr>
      <vt:lpstr>缓存一致性问题</vt:lpstr>
      <vt:lpstr>如何解决缓存一致性问题？</vt:lpstr>
      <vt:lpstr>如何解决缓存一致性问题？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The basic about  Directory Based Cache Coherence and performance evaluation</vt:lpstr>
      <vt:lpstr>目录</vt:lpstr>
      <vt:lpstr>广播/侦听协议在大规模多处理器系统上遇到的问题</vt:lpstr>
      <vt:lpstr>目录式一致性协议[3] </vt:lpstr>
      <vt:lpstr>读实例</vt:lpstr>
      <vt:lpstr>写实例</vt:lpstr>
      <vt:lpstr>基于MESI协议的分布式共享存储系统中的目录式缓存一致性方案</vt:lpstr>
      <vt:lpstr>对目录式协议与广播/侦听协议性能的量化比较[1]</vt:lpstr>
      <vt:lpstr>The optimization about  Directory Based Cache Coherence </vt:lpstr>
      <vt:lpstr>共享模式下Coherence Message的规律性</vt:lpstr>
      <vt:lpstr>PowerPoint 演示文稿</vt:lpstr>
      <vt:lpstr>Basic Structure of Cosmos</vt:lpstr>
      <vt:lpstr>Reliability – Cosmos预测器的可靠性</vt:lpstr>
      <vt:lpstr>PowerPoint 演示文稿</vt:lpstr>
      <vt:lpstr>Actions, Execute Time &amp; Detecting </vt:lpstr>
      <vt:lpstr>How Coherence Prediction Affects Performance</vt:lpstr>
      <vt:lpstr>PowerPoint 演示文稿</vt:lpstr>
      <vt:lpstr>Basic Results</vt:lpstr>
      <vt:lpstr>Our material reference trace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Cache Coherence </dc:title>
  <cp:lastModifiedBy>Hongyu_Guo@outlook.com</cp:lastModifiedBy>
  <cp:revision>73</cp:revision>
  <dcterms:modified xsi:type="dcterms:W3CDTF">2022-11-18T09:19:08Z</dcterms:modified>
</cp:coreProperties>
</file>